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4.xml" ContentType="application/vnd.openxmlformats-officedocument.presentationml.notesSlide+xml"/>
  <Override PartName="/ppt/tags/tag29.xml" ContentType="application/vnd.openxmlformats-officedocument.presentationml.tags+xml"/>
  <Override PartName="/ppt/notesSlides/notesSlide5.xml" ContentType="application/vnd.openxmlformats-officedocument.presentationml.notesSlide+xml"/>
  <Override PartName="/ppt/tags/tag30.xml" ContentType="application/vnd.openxmlformats-officedocument.presentationml.tags+xml"/>
  <Override PartName="/ppt/notesSlides/notesSlide6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7.xml" ContentType="application/vnd.openxmlformats-officedocument.presentationml.notesSlide+xml"/>
  <Override PartName="/ppt/tags/tag43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notesMasterIdLst>
    <p:notesMasterId r:id="rId45"/>
  </p:notesMasterIdLst>
  <p:sldIdLst>
    <p:sldId id="304" r:id="rId2"/>
    <p:sldId id="306" r:id="rId3"/>
    <p:sldId id="307" r:id="rId4"/>
    <p:sldId id="308" r:id="rId5"/>
    <p:sldId id="309" r:id="rId6"/>
    <p:sldId id="336" r:id="rId7"/>
    <p:sldId id="310" r:id="rId8"/>
    <p:sldId id="337" r:id="rId9"/>
    <p:sldId id="311" r:id="rId10"/>
    <p:sldId id="312" r:id="rId11"/>
    <p:sldId id="338" r:id="rId12"/>
    <p:sldId id="339" r:id="rId13"/>
    <p:sldId id="313" r:id="rId14"/>
    <p:sldId id="314" r:id="rId15"/>
    <p:sldId id="315" r:id="rId16"/>
    <p:sldId id="316" r:id="rId17"/>
    <p:sldId id="340" r:id="rId18"/>
    <p:sldId id="317" r:id="rId19"/>
    <p:sldId id="318" r:id="rId20"/>
    <p:sldId id="319" r:id="rId21"/>
    <p:sldId id="320" r:id="rId22"/>
    <p:sldId id="341" r:id="rId23"/>
    <p:sldId id="321" r:id="rId24"/>
    <p:sldId id="342" r:id="rId25"/>
    <p:sldId id="322" r:id="rId26"/>
    <p:sldId id="343" r:id="rId27"/>
    <p:sldId id="323" r:id="rId28"/>
    <p:sldId id="324" r:id="rId29"/>
    <p:sldId id="344" r:id="rId30"/>
    <p:sldId id="325" r:id="rId31"/>
    <p:sldId id="326" r:id="rId32"/>
    <p:sldId id="345" r:id="rId33"/>
    <p:sldId id="327" r:id="rId34"/>
    <p:sldId id="328" r:id="rId35"/>
    <p:sldId id="329" r:id="rId36"/>
    <p:sldId id="330" r:id="rId37"/>
    <p:sldId id="331" r:id="rId38"/>
    <p:sldId id="332" r:id="rId39"/>
    <p:sldId id="333" r:id="rId40"/>
    <p:sldId id="334" r:id="rId41"/>
    <p:sldId id="346" r:id="rId42"/>
    <p:sldId id="335" r:id="rId43"/>
    <p:sldId id="347" r:id="rId44"/>
  </p:sldIdLst>
  <p:sldSz cx="8382000" cy="4954588"/>
  <p:notesSz cx="6858000" cy="9144000"/>
  <p:custDataLst>
    <p:tags r:id="rId46"/>
  </p:custDataLst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336666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0" autoAdjust="0"/>
    <p:restoredTop sz="75728" autoAdjust="0"/>
  </p:normalViewPr>
  <p:slideViewPr>
    <p:cSldViewPr>
      <p:cViewPr>
        <p:scale>
          <a:sx n="100" d="100"/>
          <a:sy n="100" d="100"/>
        </p:scale>
        <p:origin x="-282" y="-210"/>
      </p:cViewPr>
      <p:guideLst>
        <p:guide orient="horz" pos="1560"/>
        <p:guide pos="26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28638" y="685800"/>
            <a:ext cx="58007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4442043-DCD4-4D8A-A0BB-71EE88DBABA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75529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672DE7-468A-498C-9CFF-FDD1B085B4E4}" type="slidenum">
              <a:rPr lang="it-IT" altLang="en-US">
                <a:solidFill>
                  <a:prstClr val="black"/>
                </a:solidFill>
              </a:rPr>
              <a:pPr/>
              <a:t>1</a:t>
            </a:fld>
            <a:endParaRPr lang="it-IT" altLang="en-US">
              <a:solidFill>
                <a:prstClr val="black"/>
              </a:solidFill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28638" y="685800"/>
            <a:ext cx="5800725" cy="3429000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F864C02-23B2-4A03-B0C0-0EFEA7EE7E59}" type="slidenum">
              <a:rPr lang="it-IT" altLang="en-US" sz="1200" smtClean="0">
                <a:latin typeface="Arial" pitchFamily="34" charset="0"/>
              </a:rPr>
              <a:pPr eaLnBrk="1" hangingPunct="1"/>
              <a:t>2</a:t>
            </a:fld>
            <a:endParaRPr lang="it-IT" altLang="en-US" sz="1200" smtClean="0">
              <a:latin typeface="Arial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it-IT" altLang="en-US" smtClean="0">
                <a:latin typeface="Arial" pitchFamily="34" charset="0"/>
                <a:cs typeface="Arial" pitchFamily="34" charset="0"/>
              </a:rPr>
              <a:t>Il docente inizia la lezione e descrive gli argomenti che tratterà. </a:t>
            </a:r>
          </a:p>
          <a:p>
            <a:pPr eaLnBrk="1" hangingPunct="1"/>
            <a:r>
              <a:rPr lang="it-IT" altLang="en-US" smtClean="0">
                <a:latin typeface="Arial" pitchFamily="34" charset="0"/>
                <a:cs typeface="Arial" pitchFamily="34" charset="0"/>
              </a:rPr>
              <a:t>Le lezioni iniziano sempre con questa formula: “In questa lezione parleremo di:</a:t>
            </a:r>
          </a:p>
          <a:p>
            <a:pPr eaLnBrk="1" hangingPunct="1">
              <a:buFontTx/>
              <a:buChar char="-"/>
            </a:pPr>
            <a:r>
              <a:rPr lang="it-IT" altLang="en-US" smtClean="0">
                <a:latin typeface="Arial" pitchFamily="34" charset="0"/>
                <a:cs typeface="Arial" pitchFamily="34" charset="0"/>
              </a:rPr>
              <a:t>argomento 1</a:t>
            </a:r>
          </a:p>
          <a:p>
            <a:pPr eaLnBrk="1" hangingPunct="1">
              <a:buFontTx/>
              <a:buChar char="-"/>
            </a:pPr>
            <a:r>
              <a:rPr lang="it-IT" altLang="en-US" smtClean="0">
                <a:latin typeface="Arial" pitchFamily="34" charset="0"/>
                <a:cs typeface="Arial" pitchFamily="34" charset="0"/>
              </a:rPr>
              <a:t>Argomento 2</a:t>
            </a:r>
          </a:p>
          <a:p>
            <a:pPr eaLnBrk="1" hangingPunct="1">
              <a:buFontTx/>
              <a:buChar char="-"/>
            </a:pPr>
            <a:r>
              <a:rPr lang="it-IT" altLang="en-US" smtClean="0">
                <a:latin typeface="Arial" pitchFamily="34" charset="0"/>
                <a:cs typeface="Arial" pitchFamily="34" charset="0"/>
              </a:rPr>
              <a:t>Argomento n</a:t>
            </a:r>
          </a:p>
          <a:p>
            <a:pPr eaLnBrk="1" hangingPunct="1"/>
            <a:r>
              <a:rPr lang="it-IT" altLang="en-US" smtClean="0">
                <a:latin typeface="Arial" pitchFamily="34" charset="0"/>
                <a:cs typeface="Arial" pitchFamily="34" charset="0"/>
              </a:rPr>
              <a:t>Ove opportuno, in questa come nelle altre slide, può essere utilizzato il seguente effetto di animazione: Entrata, Dissolvenza, Veloce, Al clic del mouse.</a:t>
            </a:r>
          </a:p>
          <a:p>
            <a:pPr eaLnBrk="1" hangingPunct="1"/>
            <a:r>
              <a:rPr lang="it-IT" altLang="en-US" smtClean="0">
                <a:latin typeface="Arial" pitchFamily="34" charset="0"/>
                <a:cs typeface="Arial" pitchFamily="34" charset="0"/>
              </a:rPr>
              <a:t>Per inserire nuove diapositive, utilizzare sempre l’apposita funzione di PowerPoint: Menu </a:t>
            </a:r>
            <a:r>
              <a:rPr lang="it-IT" altLang="en-US" b="1" smtClean="0">
                <a:latin typeface="Arial" pitchFamily="34" charset="0"/>
                <a:cs typeface="Arial" pitchFamily="34" charset="0"/>
              </a:rPr>
              <a:t>Inserisci</a:t>
            </a:r>
            <a:r>
              <a:rPr lang="it-IT" altLang="en-US" smtClean="0"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it-IT" altLang="en-US" b="1" smtClean="0">
                <a:latin typeface="Arial" pitchFamily="34" charset="0"/>
                <a:cs typeface="Arial" pitchFamily="34" charset="0"/>
                <a:sym typeface="Wingdings" pitchFamily="2" charset="2"/>
              </a:rPr>
              <a:t>Nuova diapositiva</a:t>
            </a:r>
            <a:r>
              <a:rPr lang="it-IT" altLang="en-US" smtClean="0">
                <a:latin typeface="Arial" pitchFamily="34" charset="0"/>
                <a:cs typeface="Arial" pitchFamily="34" charset="0"/>
                <a:sym typeface="Wingdings" pitchFamily="2" charset="2"/>
              </a:rPr>
              <a:t>. Scegliere, eventualmente, dal Riquadro attività, un layout diverso da quello proposto in automatico, ma SEMPRE tra quelli disponibili. Evitare il layout “Solo titolo”.</a:t>
            </a:r>
            <a:endParaRPr lang="it-IT" altLang="en-US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it-IT" alt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t-IT" altLang="en-US" smtClean="0">
                <a:latin typeface="Arial" pitchFamily="34" charset="0"/>
                <a:cs typeface="Arial" pitchFamily="34" charset="0"/>
              </a:rPr>
              <a:t>Il docente descrive gli obiettivi della lezione. Anche in questo caso può utilizzare l’ effetto di animazione: Entrata, Dissolvenza, Veloce, Al clic del mouse.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it-IT" altLang="en-US" sz="16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La cella </a:t>
            </a:r>
            <a:r>
              <a:rPr lang="it-IT" altLang="en-US" sz="16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Arial" pitchFamily="34" charset="0"/>
              </a:rPr>
              <a:t>è</a:t>
            </a:r>
            <a:r>
              <a:rPr lang="it-IT" altLang="en-US" sz="16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 composta da due elettrodi (anodo e catodo) in materiale poroso, separati da un elettrolita. Gli elettrodi fungono da siti catalitici per le reazioni, scindendo e consumando il combustibile e l</a:t>
            </a:r>
            <a:r>
              <a:rPr lang="it-IT" altLang="en-US" sz="16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Arial" pitchFamily="34" charset="0"/>
              </a:rPr>
              <a:t>’</a:t>
            </a:r>
            <a:r>
              <a:rPr lang="it-IT" altLang="en-US" sz="16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ossidante. Sempre negli elettrodi si forma il prodotto della reazione tra il combustibile e l</a:t>
            </a:r>
            <a:r>
              <a:rPr lang="it-IT" altLang="en-US" sz="16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Arial" pitchFamily="34" charset="0"/>
              </a:rPr>
              <a:t>’</a:t>
            </a:r>
            <a:r>
              <a:rPr lang="it-IT" altLang="en-US" sz="16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ossidante ed insorge una differenza di potenziale sfruttabile da un circuito esterno. L'elettrolita ha la funzione di condurre gli ioni prodotti da una reazione e consumati dall'altra, chiudendo il circuito elettrico. Il catodo accumula uno strato superficiale di cariche negative e queste attraggono gli ioni positivi dell'elettrolita, producendo un doppio strato elettrico. Contemporaneamente, la perdita di elettroni da parte dell</a:t>
            </a:r>
            <a:r>
              <a:rPr lang="it-IT" altLang="en-US" sz="16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Arial" pitchFamily="34" charset="0"/>
              </a:rPr>
              <a:t>’</a:t>
            </a:r>
            <a:r>
              <a:rPr lang="it-IT" altLang="en-US" sz="16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anodo produce uno strato di cariche positive, il quale attrae gli ioni negativi dell</a:t>
            </a:r>
            <a:r>
              <a:rPr lang="it-IT" altLang="en-US" sz="16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Arial" pitchFamily="34" charset="0"/>
              </a:rPr>
              <a:t>’</a:t>
            </a:r>
            <a:r>
              <a:rPr lang="it-IT" altLang="en-US" sz="16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elettrolita. I doppi strati aumentano la loro concentrazione finch</a:t>
            </a:r>
            <a:r>
              <a:rPr lang="it-IT" altLang="en-US" sz="16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Arial" pitchFamily="34" charset="0"/>
              </a:rPr>
              <a:t>é</a:t>
            </a:r>
            <a:r>
              <a:rPr lang="it-IT" altLang="en-US" sz="16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 i potenziali sono tali da impedire ulteriori reazioni tra l'elettrolita ed i gas combustibili; la tensione minima a circuito aperto </a:t>
            </a:r>
            <a:r>
              <a:rPr lang="it-IT" altLang="en-US" sz="16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Arial" pitchFamily="34" charset="0"/>
              </a:rPr>
              <a:t>è</a:t>
            </a:r>
            <a:r>
              <a:rPr lang="it-IT" altLang="en-US" sz="16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 generalmente intorno ad 1 Volt. Chiudendo il circuito esterno gli elettroni si dirigono verso l'anodo, per prendere parte alla reazione; il movimento di elettroni costituisce la corrente che, attraversando un carico esterno, produce lavoro. In questo modo, dunque, si può ottenere lavoro elettrico direttamente dal processo chimico. </a:t>
            </a:r>
          </a:p>
          <a:p>
            <a:pPr>
              <a:lnSpc>
                <a:spcPct val="90000"/>
              </a:lnSpc>
            </a:pPr>
            <a:endParaRPr lang="it-IT" alt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34477A0-A836-40F5-8CBF-129A5F1508CF}" type="slidenum">
              <a:rPr lang="it-IT" altLang="en-US" sz="1200" smtClean="0">
                <a:latin typeface="Arial" pitchFamily="34" charset="0"/>
              </a:rPr>
              <a:pPr eaLnBrk="1" hangingPunct="1"/>
              <a:t>42</a:t>
            </a:fld>
            <a:endParaRPr lang="it-IT" altLang="en-US" sz="1200" smtClean="0">
              <a:latin typeface="Arial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it-IT" altLang="en-US" smtClean="0">
                <a:latin typeface="Arial" pitchFamily="34" charset="0"/>
                <a:cs typeface="Arial" pitchFamily="34" charset="0"/>
              </a:rPr>
              <a:t>È opportuno che il docente al termine di ogni lezione proceda con un riepilogo degli argomenti trattati e si congedi utilizzando la formula “Grazie per l’attenzione”.</a:t>
            </a:r>
          </a:p>
          <a:p>
            <a:pPr eaLnBrk="1" hangingPunct="1"/>
            <a:endParaRPr lang="it-IT" alt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34477A0-A836-40F5-8CBF-129A5F1508CF}" type="slidenum">
              <a:rPr lang="it-IT" altLang="en-US" sz="1200" smtClean="0">
                <a:latin typeface="Arial" pitchFamily="34" charset="0"/>
              </a:rPr>
              <a:pPr eaLnBrk="1" hangingPunct="1"/>
              <a:t>43</a:t>
            </a:fld>
            <a:endParaRPr lang="it-IT" altLang="en-US" sz="1200" smtClean="0">
              <a:latin typeface="Arial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it-IT" altLang="en-US" smtClean="0">
                <a:latin typeface="Arial" pitchFamily="34" charset="0"/>
                <a:cs typeface="Arial" pitchFamily="34" charset="0"/>
              </a:rPr>
              <a:t>È opportuno che il docente al termine di ogni lezione proceda con un riepilogo degli argomenti trattati e si congedi utilizzando la formula “Grazie per l’attenzione”.</a:t>
            </a:r>
          </a:p>
          <a:p>
            <a:pPr eaLnBrk="1" hangingPunct="1"/>
            <a:endParaRPr lang="it-IT" alt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8650" y="1539135"/>
            <a:ext cx="7124700" cy="1062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57300" y="2807600"/>
            <a:ext cx="5867400" cy="1266172"/>
          </a:xfrm>
        </p:spPr>
        <p:txBody>
          <a:bodyPr/>
          <a:lstStyle>
            <a:lvl1pPr marL="0" indent="0" algn="ctr">
              <a:buNone/>
              <a:defRPr/>
            </a:lvl1pPr>
            <a:lvl2pPr marL="426750" indent="0" algn="ctr">
              <a:buNone/>
              <a:defRPr/>
            </a:lvl2pPr>
            <a:lvl3pPr marL="853501" indent="0" algn="ctr">
              <a:buNone/>
              <a:defRPr/>
            </a:lvl3pPr>
            <a:lvl4pPr marL="1280251" indent="0" algn="ctr">
              <a:buNone/>
              <a:defRPr/>
            </a:lvl4pPr>
            <a:lvl5pPr marL="1707002" indent="0" algn="ctr">
              <a:buNone/>
              <a:defRPr/>
            </a:lvl5pPr>
            <a:lvl6pPr marL="2133752" indent="0" algn="ctr">
              <a:buNone/>
              <a:defRPr/>
            </a:lvl6pPr>
            <a:lvl7pPr marL="2560503" indent="0" algn="ctr">
              <a:buNone/>
              <a:defRPr/>
            </a:lvl7pPr>
            <a:lvl8pPr marL="2987253" indent="0" algn="ctr">
              <a:buNone/>
              <a:defRPr/>
            </a:lvl8pPr>
            <a:lvl9pPr marL="3414004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C9D9BF-D9F4-4021-9EF3-02D3EE1367E7}" type="datetimeFigureOut">
              <a:rPr lang="it-IT" smtClean="0">
                <a:solidFill>
                  <a:srgbClr val="822433"/>
                </a:solidFill>
              </a:rPr>
              <a:pPr/>
              <a:t>05/05/2015</a:t>
            </a:fld>
            <a:endParaRPr lang="it-IT">
              <a:solidFill>
                <a:srgbClr val="822433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822433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0DFEA-0965-4EC7-9FF7-7D310FEA7BD5}" type="slidenum">
              <a:rPr lang="it-IT" smtClean="0">
                <a:solidFill>
                  <a:srgbClr val="822433"/>
                </a:solidFill>
              </a:rPr>
              <a:pPr/>
              <a:t>‹N›</a:t>
            </a:fld>
            <a:endParaRPr lang="it-IT">
              <a:solidFill>
                <a:srgbClr val="8224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302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C9D9BF-D9F4-4021-9EF3-02D3EE1367E7}" type="datetimeFigureOut">
              <a:rPr lang="it-IT" smtClean="0">
                <a:solidFill>
                  <a:srgbClr val="822433"/>
                </a:solidFill>
              </a:rPr>
              <a:pPr/>
              <a:t>05/05/2015</a:t>
            </a:fld>
            <a:endParaRPr lang="it-IT">
              <a:solidFill>
                <a:srgbClr val="822433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822433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0DFEA-0965-4EC7-9FF7-7D310FEA7BD5}" type="slidenum">
              <a:rPr lang="it-IT" smtClean="0">
                <a:solidFill>
                  <a:srgbClr val="822433"/>
                </a:solidFill>
              </a:rPr>
              <a:pPr/>
              <a:t>‹N›</a:t>
            </a:fld>
            <a:endParaRPr lang="it-IT">
              <a:solidFill>
                <a:srgbClr val="8224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920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62120" y="3183783"/>
            <a:ext cx="7124700" cy="984036"/>
          </a:xfrm>
        </p:spPr>
        <p:txBody>
          <a:bodyPr/>
          <a:lstStyle>
            <a:lvl1pPr algn="l">
              <a:defRPr sz="3700" b="1" cap="all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62120" y="2099966"/>
            <a:ext cx="7124700" cy="1083816"/>
          </a:xfrm>
        </p:spPr>
        <p:txBody>
          <a:bodyPr anchor="b"/>
          <a:lstStyle>
            <a:lvl1pPr marL="0" indent="0">
              <a:buNone/>
              <a:defRPr sz="1900"/>
            </a:lvl1pPr>
            <a:lvl2pPr marL="426750" indent="0">
              <a:buNone/>
              <a:defRPr sz="1700"/>
            </a:lvl2pPr>
            <a:lvl3pPr marL="853501" indent="0">
              <a:buNone/>
              <a:defRPr sz="1500"/>
            </a:lvl3pPr>
            <a:lvl4pPr marL="1280251" indent="0">
              <a:buNone/>
              <a:defRPr sz="1300"/>
            </a:lvl4pPr>
            <a:lvl5pPr marL="1707002" indent="0">
              <a:buNone/>
              <a:defRPr sz="1300"/>
            </a:lvl5pPr>
            <a:lvl6pPr marL="2133752" indent="0">
              <a:buNone/>
              <a:defRPr sz="1300"/>
            </a:lvl6pPr>
            <a:lvl7pPr marL="2560503" indent="0">
              <a:buNone/>
              <a:defRPr sz="1300"/>
            </a:lvl7pPr>
            <a:lvl8pPr marL="2987253" indent="0">
              <a:buNone/>
              <a:defRPr sz="1300"/>
            </a:lvl8pPr>
            <a:lvl9pPr marL="3414004" indent="0">
              <a:buNone/>
              <a:defRPr sz="13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C9D9BF-D9F4-4021-9EF3-02D3EE1367E7}" type="datetimeFigureOut">
              <a:rPr lang="it-IT" smtClean="0">
                <a:solidFill>
                  <a:srgbClr val="822433"/>
                </a:solidFill>
              </a:rPr>
              <a:pPr/>
              <a:t>05/05/2015</a:t>
            </a:fld>
            <a:endParaRPr lang="it-IT">
              <a:solidFill>
                <a:srgbClr val="822433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822433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0DFEA-0965-4EC7-9FF7-7D310FEA7BD5}" type="slidenum">
              <a:rPr lang="it-IT" smtClean="0">
                <a:solidFill>
                  <a:srgbClr val="822433"/>
                </a:solidFill>
              </a:rPr>
              <a:pPr/>
              <a:t>‹N›</a:t>
            </a:fld>
            <a:endParaRPr lang="it-IT">
              <a:solidFill>
                <a:srgbClr val="8224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331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23015" y="1266172"/>
            <a:ext cx="3395001" cy="297275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57712" y="1266172"/>
            <a:ext cx="3395002" cy="297275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C9D9BF-D9F4-4021-9EF3-02D3EE1367E7}" type="datetimeFigureOut">
              <a:rPr lang="it-IT" smtClean="0">
                <a:solidFill>
                  <a:srgbClr val="822433"/>
                </a:solidFill>
              </a:rPr>
              <a:pPr/>
              <a:t>05/05/2015</a:t>
            </a:fld>
            <a:endParaRPr lang="it-IT">
              <a:solidFill>
                <a:srgbClr val="822433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822433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0DFEA-0965-4EC7-9FF7-7D310FEA7BD5}" type="slidenum">
              <a:rPr lang="it-IT" smtClean="0">
                <a:solidFill>
                  <a:srgbClr val="822433"/>
                </a:solidFill>
              </a:rPr>
              <a:pPr/>
              <a:t>‹N›</a:t>
            </a:fld>
            <a:endParaRPr lang="it-IT">
              <a:solidFill>
                <a:srgbClr val="8224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974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9100" y="198414"/>
            <a:ext cx="7543800" cy="825765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19100" y="1109048"/>
            <a:ext cx="3703506" cy="462199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6750" indent="0">
              <a:buNone/>
              <a:defRPr sz="1900" b="1"/>
            </a:lvl2pPr>
            <a:lvl3pPr marL="853501" indent="0">
              <a:buNone/>
              <a:defRPr sz="1700" b="1"/>
            </a:lvl3pPr>
            <a:lvl4pPr marL="1280251" indent="0">
              <a:buNone/>
              <a:defRPr sz="1500" b="1"/>
            </a:lvl4pPr>
            <a:lvl5pPr marL="1707002" indent="0">
              <a:buNone/>
              <a:defRPr sz="1500" b="1"/>
            </a:lvl5pPr>
            <a:lvl6pPr marL="2133752" indent="0">
              <a:buNone/>
              <a:defRPr sz="1500" b="1"/>
            </a:lvl6pPr>
            <a:lvl7pPr marL="2560503" indent="0">
              <a:buNone/>
              <a:defRPr sz="1500" b="1"/>
            </a:lvl7pPr>
            <a:lvl8pPr marL="2987253" indent="0">
              <a:buNone/>
              <a:defRPr sz="1500" b="1"/>
            </a:lvl8pPr>
            <a:lvl9pPr marL="3414004" indent="0">
              <a:buNone/>
              <a:defRPr sz="15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19100" y="1571246"/>
            <a:ext cx="3703506" cy="285462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257943" y="1109048"/>
            <a:ext cx="3704960" cy="462199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6750" indent="0">
              <a:buNone/>
              <a:defRPr sz="1900" b="1"/>
            </a:lvl2pPr>
            <a:lvl3pPr marL="853501" indent="0">
              <a:buNone/>
              <a:defRPr sz="1700" b="1"/>
            </a:lvl3pPr>
            <a:lvl4pPr marL="1280251" indent="0">
              <a:buNone/>
              <a:defRPr sz="1500" b="1"/>
            </a:lvl4pPr>
            <a:lvl5pPr marL="1707002" indent="0">
              <a:buNone/>
              <a:defRPr sz="1500" b="1"/>
            </a:lvl5pPr>
            <a:lvl6pPr marL="2133752" indent="0">
              <a:buNone/>
              <a:defRPr sz="1500" b="1"/>
            </a:lvl6pPr>
            <a:lvl7pPr marL="2560503" indent="0">
              <a:buNone/>
              <a:defRPr sz="1500" b="1"/>
            </a:lvl7pPr>
            <a:lvl8pPr marL="2987253" indent="0">
              <a:buNone/>
              <a:defRPr sz="1500" b="1"/>
            </a:lvl8pPr>
            <a:lvl9pPr marL="3414004" indent="0">
              <a:buNone/>
              <a:defRPr sz="15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257943" y="1571246"/>
            <a:ext cx="3704960" cy="285462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C9D9BF-D9F4-4021-9EF3-02D3EE1367E7}" type="datetimeFigureOut">
              <a:rPr lang="it-IT" smtClean="0">
                <a:solidFill>
                  <a:srgbClr val="822433"/>
                </a:solidFill>
              </a:rPr>
              <a:pPr/>
              <a:t>05/05/2015</a:t>
            </a:fld>
            <a:endParaRPr lang="it-IT">
              <a:solidFill>
                <a:srgbClr val="822433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822433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0DFEA-0965-4EC7-9FF7-7D310FEA7BD5}" type="slidenum">
              <a:rPr lang="it-IT" smtClean="0">
                <a:solidFill>
                  <a:srgbClr val="822433"/>
                </a:solidFill>
              </a:rPr>
              <a:pPr/>
              <a:t>‹N›</a:t>
            </a:fld>
            <a:endParaRPr lang="it-IT">
              <a:solidFill>
                <a:srgbClr val="8224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238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C9D9BF-D9F4-4021-9EF3-02D3EE1367E7}" type="datetimeFigureOut">
              <a:rPr lang="it-IT" smtClean="0">
                <a:solidFill>
                  <a:srgbClr val="822433"/>
                </a:solidFill>
              </a:rPr>
              <a:pPr/>
              <a:t>05/05/2015</a:t>
            </a:fld>
            <a:endParaRPr lang="it-IT">
              <a:solidFill>
                <a:srgbClr val="822433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822433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0DFEA-0965-4EC7-9FF7-7D310FEA7BD5}" type="slidenum">
              <a:rPr lang="it-IT" smtClean="0">
                <a:solidFill>
                  <a:srgbClr val="822433"/>
                </a:solidFill>
              </a:rPr>
              <a:pPr/>
              <a:t>‹N›</a:t>
            </a:fld>
            <a:endParaRPr lang="it-IT">
              <a:solidFill>
                <a:srgbClr val="8224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380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C9D9BF-D9F4-4021-9EF3-02D3EE1367E7}" type="datetimeFigureOut">
              <a:rPr lang="it-IT" smtClean="0">
                <a:solidFill>
                  <a:srgbClr val="822433"/>
                </a:solidFill>
              </a:rPr>
              <a:pPr/>
              <a:t>05/05/2015</a:t>
            </a:fld>
            <a:endParaRPr lang="it-IT">
              <a:solidFill>
                <a:srgbClr val="822433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822433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0DFEA-0965-4EC7-9FF7-7D310FEA7BD5}" type="slidenum">
              <a:rPr lang="it-IT" smtClean="0">
                <a:solidFill>
                  <a:srgbClr val="822433"/>
                </a:solidFill>
              </a:rPr>
              <a:pPr/>
              <a:t>‹N›</a:t>
            </a:fld>
            <a:endParaRPr lang="it-IT">
              <a:solidFill>
                <a:srgbClr val="8224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345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9103" y="197265"/>
            <a:ext cx="2757620" cy="839528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77129" y="197268"/>
            <a:ext cx="4685771" cy="422860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19103" y="1036796"/>
            <a:ext cx="2757620" cy="3389076"/>
          </a:xfrm>
        </p:spPr>
        <p:txBody>
          <a:bodyPr/>
          <a:lstStyle>
            <a:lvl1pPr marL="0" indent="0">
              <a:buNone/>
              <a:defRPr sz="1300"/>
            </a:lvl1pPr>
            <a:lvl2pPr marL="426750" indent="0">
              <a:buNone/>
              <a:defRPr sz="1100"/>
            </a:lvl2pPr>
            <a:lvl3pPr marL="853501" indent="0">
              <a:buNone/>
              <a:defRPr sz="900"/>
            </a:lvl3pPr>
            <a:lvl4pPr marL="1280251" indent="0">
              <a:buNone/>
              <a:defRPr sz="800"/>
            </a:lvl4pPr>
            <a:lvl5pPr marL="1707002" indent="0">
              <a:buNone/>
              <a:defRPr sz="800"/>
            </a:lvl5pPr>
            <a:lvl6pPr marL="2133752" indent="0">
              <a:buNone/>
              <a:defRPr sz="800"/>
            </a:lvl6pPr>
            <a:lvl7pPr marL="2560503" indent="0">
              <a:buNone/>
              <a:defRPr sz="800"/>
            </a:lvl7pPr>
            <a:lvl8pPr marL="2987253" indent="0">
              <a:buNone/>
              <a:defRPr sz="800"/>
            </a:lvl8pPr>
            <a:lvl9pPr marL="3414004" indent="0">
              <a:buNone/>
              <a:defRPr sz="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C9D9BF-D9F4-4021-9EF3-02D3EE1367E7}" type="datetimeFigureOut">
              <a:rPr lang="it-IT" smtClean="0">
                <a:solidFill>
                  <a:srgbClr val="822433"/>
                </a:solidFill>
              </a:rPr>
              <a:pPr/>
              <a:t>05/05/2015</a:t>
            </a:fld>
            <a:endParaRPr lang="it-IT">
              <a:solidFill>
                <a:srgbClr val="822433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822433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0DFEA-0965-4EC7-9FF7-7D310FEA7BD5}" type="slidenum">
              <a:rPr lang="it-IT" smtClean="0">
                <a:solidFill>
                  <a:srgbClr val="822433"/>
                </a:solidFill>
              </a:rPr>
              <a:pPr/>
              <a:t>‹N›</a:t>
            </a:fld>
            <a:endParaRPr lang="it-IT">
              <a:solidFill>
                <a:srgbClr val="8224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803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42931" y="3468213"/>
            <a:ext cx="5029200" cy="409442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642931" y="442701"/>
            <a:ext cx="5029200" cy="2972753"/>
          </a:xfrm>
        </p:spPr>
        <p:txBody>
          <a:bodyPr/>
          <a:lstStyle>
            <a:lvl1pPr marL="0" indent="0">
              <a:buNone/>
              <a:defRPr sz="3000"/>
            </a:lvl1pPr>
            <a:lvl2pPr marL="426750" indent="0">
              <a:buNone/>
              <a:defRPr sz="2600"/>
            </a:lvl2pPr>
            <a:lvl3pPr marL="853501" indent="0">
              <a:buNone/>
              <a:defRPr sz="2200"/>
            </a:lvl3pPr>
            <a:lvl4pPr marL="1280251" indent="0">
              <a:buNone/>
              <a:defRPr sz="1900"/>
            </a:lvl4pPr>
            <a:lvl5pPr marL="1707002" indent="0">
              <a:buNone/>
              <a:defRPr sz="1900"/>
            </a:lvl5pPr>
            <a:lvl6pPr marL="2133752" indent="0">
              <a:buNone/>
              <a:defRPr sz="1900"/>
            </a:lvl6pPr>
            <a:lvl7pPr marL="2560503" indent="0">
              <a:buNone/>
              <a:defRPr sz="1900"/>
            </a:lvl7pPr>
            <a:lvl8pPr marL="2987253" indent="0">
              <a:buNone/>
              <a:defRPr sz="1900"/>
            </a:lvl8pPr>
            <a:lvl9pPr marL="3414004" indent="0">
              <a:buNone/>
              <a:defRPr sz="1900"/>
            </a:lvl9pPr>
          </a:lstStyle>
          <a:p>
            <a:r>
              <a:rPr lang="it-IT" smtClean="0"/>
              <a:t>Fare clic sull'icona per inserire un'immagine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42931" y="3877655"/>
            <a:ext cx="5029200" cy="581476"/>
          </a:xfrm>
        </p:spPr>
        <p:txBody>
          <a:bodyPr/>
          <a:lstStyle>
            <a:lvl1pPr marL="0" indent="0">
              <a:buNone/>
              <a:defRPr sz="1300"/>
            </a:lvl1pPr>
            <a:lvl2pPr marL="426750" indent="0">
              <a:buNone/>
              <a:defRPr sz="1100"/>
            </a:lvl2pPr>
            <a:lvl3pPr marL="853501" indent="0">
              <a:buNone/>
              <a:defRPr sz="900"/>
            </a:lvl3pPr>
            <a:lvl4pPr marL="1280251" indent="0">
              <a:buNone/>
              <a:defRPr sz="800"/>
            </a:lvl4pPr>
            <a:lvl5pPr marL="1707002" indent="0">
              <a:buNone/>
              <a:defRPr sz="800"/>
            </a:lvl5pPr>
            <a:lvl6pPr marL="2133752" indent="0">
              <a:buNone/>
              <a:defRPr sz="800"/>
            </a:lvl6pPr>
            <a:lvl7pPr marL="2560503" indent="0">
              <a:buNone/>
              <a:defRPr sz="800"/>
            </a:lvl7pPr>
            <a:lvl8pPr marL="2987253" indent="0">
              <a:buNone/>
              <a:defRPr sz="800"/>
            </a:lvl8pPr>
            <a:lvl9pPr marL="3414004" indent="0">
              <a:buNone/>
              <a:defRPr sz="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C9D9BF-D9F4-4021-9EF3-02D3EE1367E7}" type="datetimeFigureOut">
              <a:rPr lang="it-IT" smtClean="0">
                <a:solidFill>
                  <a:srgbClr val="822433"/>
                </a:solidFill>
              </a:rPr>
              <a:pPr/>
              <a:t>05/05/2015</a:t>
            </a:fld>
            <a:endParaRPr lang="it-IT">
              <a:solidFill>
                <a:srgbClr val="822433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822433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0DFEA-0965-4EC7-9FF7-7D310FEA7BD5}" type="slidenum">
              <a:rPr lang="it-IT" smtClean="0">
                <a:solidFill>
                  <a:srgbClr val="822433"/>
                </a:solidFill>
              </a:rPr>
              <a:pPr/>
              <a:t>‹N›</a:t>
            </a:fld>
            <a:endParaRPr lang="it-IT">
              <a:solidFill>
                <a:srgbClr val="8224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971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C9D9BF-D9F4-4021-9EF3-02D3EE1367E7}" type="datetimeFigureOut">
              <a:rPr lang="it-IT" smtClean="0">
                <a:solidFill>
                  <a:srgbClr val="822433"/>
                </a:solidFill>
              </a:rPr>
              <a:pPr/>
              <a:t>05/05/2015</a:t>
            </a:fld>
            <a:endParaRPr lang="it-IT">
              <a:solidFill>
                <a:srgbClr val="822433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822433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0DFEA-0965-4EC7-9FF7-7D310FEA7BD5}" type="slidenum">
              <a:rPr lang="it-IT" smtClean="0">
                <a:solidFill>
                  <a:srgbClr val="822433"/>
                </a:solidFill>
              </a:rPr>
              <a:pPr/>
              <a:t>‹N›</a:t>
            </a:fld>
            <a:endParaRPr lang="it-IT">
              <a:solidFill>
                <a:srgbClr val="8224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763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221019" y="295901"/>
            <a:ext cx="1731698" cy="3943027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23012" y="295901"/>
            <a:ext cx="5058304" cy="394302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C9D9BF-D9F4-4021-9EF3-02D3EE1367E7}" type="datetimeFigureOut">
              <a:rPr lang="it-IT" smtClean="0">
                <a:solidFill>
                  <a:srgbClr val="822433"/>
                </a:solidFill>
              </a:rPr>
              <a:pPr/>
              <a:t>05/05/2015</a:t>
            </a:fld>
            <a:endParaRPr lang="it-IT">
              <a:solidFill>
                <a:srgbClr val="822433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822433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0DFEA-0965-4EC7-9FF7-7D310FEA7BD5}" type="slidenum">
              <a:rPr lang="it-IT" smtClean="0">
                <a:solidFill>
                  <a:srgbClr val="822433"/>
                </a:solidFill>
              </a:rPr>
              <a:pPr/>
              <a:t>‹N›</a:t>
            </a:fld>
            <a:endParaRPr lang="it-IT">
              <a:solidFill>
                <a:srgbClr val="8224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11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23015" y="295901"/>
            <a:ext cx="6929702" cy="36471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1023015" y="1266172"/>
            <a:ext cx="3395001" cy="297275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57712" y="1266172"/>
            <a:ext cx="3395002" cy="297275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3981450" y="4440779"/>
            <a:ext cx="1746250" cy="330306"/>
          </a:xfrm>
        </p:spPr>
        <p:txBody>
          <a:bodyPr/>
          <a:lstStyle>
            <a:lvl1pPr>
              <a:defRPr/>
            </a:lvl1pPr>
          </a:lstStyle>
          <a:p>
            <a:fld id="{AEC9D9BF-D9F4-4021-9EF3-02D3EE1367E7}" type="datetimeFigureOut">
              <a:rPr lang="it-IT" smtClean="0">
                <a:solidFill>
                  <a:srgbClr val="822433"/>
                </a:solidFill>
              </a:rPr>
              <a:pPr/>
              <a:t>05/05/2015</a:t>
            </a:fld>
            <a:endParaRPr lang="it-IT">
              <a:solidFill>
                <a:srgbClr val="822433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17600" y="4440779"/>
            <a:ext cx="2654300" cy="330306"/>
          </a:xfrm>
        </p:spPr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822433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007100" y="4440779"/>
            <a:ext cx="1746250" cy="330306"/>
          </a:xfrm>
        </p:spPr>
        <p:txBody>
          <a:bodyPr/>
          <a:lstStyle>
            <a:lvl1pPr>
              <a:defRPr/>
            </a:lvl1pPr>
          </a:lstStyle>
          <a:p>
            <a:fld id="{02F0DFEA-0965-4EC7-9FF7-7D310FEA7BD5}" type="slidenum">
              <a:rPr lang="it-IT" smtClean="0">
                <a:solidFill>
                  <a:srgbClr val="822433"/>
                </a:solidFill>
              </a:rPr>
              <a:pPr/>
              <a:t>‹N›</a:t>
            </a:fld>
            <a:endParaRPr lang="it-IT">
              <a:solidFill>
                <a:srgbClr val="8224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007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23015" y="295901"/>
            <a:ext cx="6929702" cy="36471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1023015" y="1266172"/>
            <a:ext cx="6929702" cy="2972753"/>
          </a:xfrm>
        </p:spPr>
        <p:txBody>
          <a:bodyPr/>
          <a:lstStyle/>
          <a:p>
            <a:r>
              <a:rPr lang="it-IT" smtClean="0"/>
              <a:t>Fare clic sull'icona per inserire una tabella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3981450" y="4440779"/>
            <a:ext cx="1746250" cy="330306"/>
          </a:xfrm>
        </p:spPr>
        <p:txBody>
          <a:bodyPr/>
          <a:lstStyle>
            <a:lvl1pPr>
              <a:defRPr/>
            </a:lvl1pPr>
          </a:lstStyle>
          <a:p>
            <a:fld id="{AEC9D9BF-D9F4-4021-9EF3-02D3EE1367E7}" type="datetimeFigureOut">
              <a:rPr lang="it-IT" smtClean="0">
                <a:solidFill>
                  <a:srgbClr val="822433"/>
                </a:solidFill>
              </a:rPr>
              <a:pPr/>
              <a:t>05/05/2015</a:t>
            </a:fld>
            <a:endParaRPr lang="it-IT">
              <a:solidFill>
                <a:srgbClr val="822433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117600" y="4440779"/>
            <a:ext cx="2654300" cy="330306"/>
          </a:xfrm>
        </p:spPr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822433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007100" y="4440779"/>
            <a:ext cx="1746250" cy="330306"/>
          </a:xfrm>
        </p:spPr>
        <p:txBody>
          <a:bodyPr/>
          <a:lstStyle>
            <a:lvl1pPr>
              <a:defRPr/>
            </a:lvl1pPr>
          </a:lstStyle>
          <a:p>
            <a:fld id="{02F0DFEA-0965-4EC7-9FF7-7D310FEA7BD5}" type="slidenum">
              <a:rPr lang="it-IT" smtClean="0">
                <a:solidFill>
                  <a:srgbClr val="822433"/>
                </a:solidFill>
              </a:rPr>
              <a:pPr/>
              <a:t>‹N›</a:t>
            </a:fld>
            <a:endParaRPr lang="it-IT">
              <a:solidFill>
                <a:srgbClr val="8224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370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ol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23015" y="295901"/>
            <a:ext cx="6929702" cy="36471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grafico 2"/>
          <p:cNvSpPr>
            <a:spLocks noGrp="1"/>
          </p:cNvSpPr>
          <p:nvPr>
            <p:ph type="chart" idx="1"/>
          </p:nvPr>
        </p:nvSpPr>
        <p:spPr>
          <a:xfrm>
            <a:off x="1023015" y="1266172"/>
            <a:ext cx="6929702" cy="2972753"/>
          </a:xfrm>
        </p:spPr>
        <p:txBody>
          <a:bodyPr/>
          <a:lstStyle/>
          <a:p>
            <a:r>
              <a:rPr lang="it-IT" smtClean="0"/>
              <a:t>Fare clic sull'icona per inserire un grafico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3981450" y="4440779"/>
            <a:ext cx="1746250" cy="330306"/>
          </a:xfrm>
        </p:spPr>
        <p:txBody>
          <a:bodyPr/>
          <a:lstStyle>
            <a:lvl1pPr>
              <a:defRPr/>
            </a:lvl1pPr>
          </a:lstStyle>
          <a:p>
            <a:fld id="{AEC9D9BF-D9F4-4021-9EF3-02D3EE1367E7}" type="datetimeFigureOut">
              <a:rPr lang="it-IT" smtClean="0">
                <a:solidFill>
                  <a:srgbClr val="822433"/>
                </a:solidFill>
              </a:rPr>
              <a:pPr/>
              <a:t>05/05/2015</a:t>
            </a:fld>
            <a:endParaRPr lang="it-IT">
              <a:solidFill>
                <a:srgbClr val="822433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117600" y="4440779"/>
            <a:ext cx="2654300" cy="330306"/>
          </a:xfrm>
        </p:spPr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822433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007100" y="4440779"/>
            <a:ext cx="1746250" cy="330306"/>
          </a:xfrm>
        </p:spPr>
        <p:txBody>
          <a:bodyPr/>
          <a:lstStyle>
            <a:lvl1pPr>
              <a:defRPr/>
            </a:lvl1pPr>
          </a:lstStyle>
          <a:p>
            <a:fld id="{02F0DFEA-0965-4EC7-9FF7-7D310FEA7BD5}" type="slidenum">
              <a:rPr lang="it-IT" smtClean="0">
                <a:solidFill>
                  <a:srgbClr val="822433"/>
                </a:solidFill>
              </a:rPr>
              <a:pPr/>
              <a:t>‹N›</a:t>
            </a:fld>
            <a:endParaRPr lang="it-IT">
              <a:solidFill>
                <a:srgbClr val="8224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5181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Gestione di sistemi avanzati di Trazione – A. Alessandrini</a:t>
            </a:r>
          </a:p>
        </p:txBody>
      </p:sp>
    </p:spTree>
    <p:extLst>
      <p:ext uri="{BB962C8B-B14F-4D97-AF65-F5344CB8AC3E}">
        <p14:creationId xmlns:p14="http://schemas.microsoft.com/office/powerpoint/2010/main" val="2986598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9" name="Group 15"/>
          <p:cNvGrpSpPr>
            <a:grpSpLocks/>
          </p:cNvGrpSpPr>
          <p:nvPr/>
        </p:nvGrpSpPr>
        <p:grpSpPr bwMode="auto">
          <a:xfrm>
            <a:off x="0" y="4404078"/>
            <a:ext cx="8382000" cy="550510"/>
            <a:chOff x="0" y="3840"/>
            <a:chExt cx="5760" cy="480"/>
          </a:xfrm>
        </p:grpSpPr>
        <p:sp>
          <p:nvSpPr>
            <p:cNvPr id="1037" name="Rectangle 13"/>
            <p:cNvSpPr>
              <a:spLocks noChangeArrowheads="1"/>
            </p:cNvSpPr>
            <p:nvPr userDrawn="1"/>
          </p:nvSpPr>
          <p:spPr bwMode="auto">
            <a:xfrm>
              <a:off x="0" y="3984"/>
              <a:ext cx="5760" cy="336"/>
            </a:xfrm>
            <a:prstGeom prst="rect">
              <a:avLst/>
            </a:prstGeom>
            <a:solidFill>
              <a:srgbClr val="8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853501" fontAlgn="auto">
                <a:spcBef>
                  <a:spcPts val="0"/>
                </a:spcBef>
                <a:spcAft>
                  <a:spcPts val="0"/>
                </a:spcAft>
              </a:pPr>
              <a:endParaRPr lang="en-GB" sz="1700">
                <a:solidFill>
                  <a:srgbClr val="822433"/>
                </a:solidFill>
                <a:latin typeface="Arial"/>
                <a:cs typeface="+mn-cs"/>
              </a:endParaRPr>
            </a:p>
          </p:txBody>
        </p:sp>
        <p:sp>
          <p:nvSpPr>
            <p:cNvPr id="1038" name="Rectangle 14"/>
            <p:cNvSpPr>
              <a:spLocks noChangeArrowheads="1"/>
            </p:cNvSpPr>
            <p:nvPr userDrawn="1"/>
          </p:nvSpPr>
          <p:spPr bwMode="auto">
            <a:xfrm>
              <a:off x="768" y="3840"/>
              <a:ext cx="4992" cy="480"/>
            </a:xfrm>
            <a:prstGeom prst="rect">
              <a:avLst/>
            </a:prstGeom>
            <a:solidFill>
              <a:srgbClr val="8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853501" fontAlgn="auto">
                <a:spcBef>
                  <a:spcPts val="0"/>
                </a:spcBef>
                <a:spcAft>
                  <a:spcPts val="0"/>
                </a:spcAft>
              </a:pPr>
              <a:endParaRPr lang="en-GB" sz="1700">
                <a:solidFill>
                  <a:srgbClr val="822433"/>
                </a:solidFill>
                <a:latin typeface="Arial"/>
                <a:cs typeface="+mn-cs"/>
              </a:endParaRPr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3015" y="295901"/>
            <a:ext cx="6929702" cy="36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5350" tIns="42675" rIns="85350" bIns="426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 smtClean="0"/>
              <a:t>Fare clic per modificare stile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23015" y="1266172"/>
            <a:ext cx="6929702" cy="2972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5350" tIns="42675" rIns="85350" bIns="426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 smtClean="0"/>
              <a:t>Fare clic per modificare gli stili del testo dello schema</a:t>
            </a:r>
          </a:p>
          <a:p>
            <a:pPr lvl="1"/>
            <a:r>
              <a:rPr lang="it-IT" altLang="en-US" smtClean="0"/>
              <a:t>Secondo livello</a:t>
            </a:r>
          </a:p>
          <a:p>
            <a:pPr lvl="2"/>
            <a:r>
              <a:rPr lang="it-IT" altLang="en-US" smtClean="0"/>
              <a:t>Terzo livello</a:t>
            </a:r>
          </a:p>
          <a:p>
            <a:pPr lvl="3"/>
            <a:r>
              <a:rPr lang="it-IT" altLang="en-US" smtClean="0"/>
              <a:t>Quarto livello</a:t>
            </a:r>
          </a:p>
          <a:p>
            <a:pPr lvl="4"/>
            <a:r>
              <a:rPr lang="it-IT" altLang="en-US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981450" y="4440779"/>
            <a:ext cx="1746250" cy="330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5350" tIns="42675" rIns="85350" bIns="42675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 defTabSz="853501" fontAlgn="auto">
              <a:spcBef>
                <a:spcPts val="0"/>
              </a:spcBef>
              <a:spcAft>
                <a:spcPts val="0"/>
              </a:spcAft>
            </a:pPr>
            <a:fld id="{AEC9D9BF-D9F4-4021-9EF3-02D3EE1367E7}" type="datetimeFigureOut">
              <a:rPr lang="it-IT" smtClean="0">
                <a:solidFill>
                  <a:srgbClr val="822433"/>
                </a:solidFill>
                <a:latin typeface="Arial"/>
                <a:cs typeface="+mn-cs"/>
              </a:rPr>
              <a:pPr defTabSz="853501" fontAlgn="auto">
                <a:spcBef>
                  <a:spcPts val="0"/>
                </a:spcBef>
                <a:spcAft>
                  <a:spcPts val="0"/>
                </a:spcAft>
              </a:pPr>
              <a:t>05/05/2015</a:t>
            </a:fld>
            <a:endParaRPr lang="it-IT">
              <a:solidFill>
                <a:srgbClr val="822433"/>
              </a:solidFill>
              <a:latin typeface="Arial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17600" y="4440779"/>
            <a:ext cx="2654300" cy="330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5350" tIns="42675" rIns="85350" bIns="42675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defTabSz="853501" fontAlgn="auto">
              <a:spcBef>
                <a:spcPts val="0"/>
              </a:spcBef>
              <a:spcAft>
                <a:spcPts val="0"/>
              </a:spcAft>
            </a:pPr>
            <a:endParaRPr lang="it-IT">
              <a:solidFill>
                <a:srgbClr val="822433"/>
              </a:solidFill>
              <a:latin typeface="Arial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07100" y="4440779"/>
            <a:ext cx="1746250" cy="330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5350" tIns="42675" rIns="85350" bIns="42675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defTabSz="853501" fontAlgn="auto">
              <a:spcBef>
                <a:spcPts val="0"/>
              </a:spcBef>
              <a:spcAft>
                <a:spcPts val="0"/>
              </a:spcAft>
            </a:pPr>
            <a:fld id="{02F0DFEA-0965-4EC7-9FF7-7D310FEA7BD5}" type="slidenum">
              <a:rPr lang="it-IT" smtClean="0">
                <a:solidFill>
                  <a:srgbClr val="822433"/>
                </a:solidFill>
                <a:latin typeface="Arial"/>
                <a:cs typeface="+mn-cs"/>
              </a:rPr>
              <a:pPr defTabSz="853501" fontAlgn="auto">
                <a:spcBef>
                  <a:spcPts val="0"/>
                </a:spcBef>
                <a:spcAft>
                  <a:spcPts val="0"/>
                </a:spcAft>
              </a:pPr>
              <a:t>‹N›</a:t>
            </a:fld>
            <a:endParaRPr lang="it-IT">
              <a:solidFill>
                <a:srgbClr val="822433"/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8562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1" r:id="rId15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82243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822433"/>
          </a:solidFill>
          <a:latin typeface="Arial" charset="0"/>
          <a:ea typeface="ＭＳ Ｐゴシック" pitchFamily="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822433"/>
          </a:solidFill>
          <a:latin typeface="Arial" charset="0"/>
          <a:ea typeface="ＭＳ Ｐゴシック" pitchFamily="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822433"/>
          </a:solidFill>
          <a:latin typeface="Arial" charset="0"/>
          <a:ea typeface="ＭＳ Ｐゴシック" pitchFamily="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822433"/>
          </a:solidFill>
          <a:latin typeface="Arial" charset="0"/>
          <a:ea typeface="ＭＳ Ｐゴシック" pitchFamily="1" charset="-128"/>
        </a:defRPr>
      </a:lvl5pPr>
      <a:lvl6pPr marL="426750"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822433"/>
          </a:solidFill>
          <a:latin typeface="Arial" charset="0"/>
          <a:ea typeface="ＭＳ Ｐゴシック" pitchFamily="1" charset="-128"/>
        </a:defRPr>
      </a:lvl6pPr>
      <a:lvl7pPr marL="853501"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822433"/>
          </a:solidFill>
          <a:latin typeface="Arial" charset="0"/>
          <a:ea typeface="ＭＳ Ｐゴシック" pitchFamily="1" charset="-128"/>
        </a:defRPr>
      </a:lvl7pPr>
      <a:lvl8pPr marL="1280251"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822433"/>
          </a:solidFill>
          <a:latin typeface="Arial" charset="0"/>
          <a:ea typeface="ＭＳ Ｐゴシック" pitchFamily="1" charset="-128"/>
        </a:defRPr>
      </a:lvl8pPr>
      <a:lvl9pPr marL="1707002"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822433"/>
          </a:solidFill>
          <a:latin typeface="Arial" charset="0"/>
          <a:ea typeface="ＭＳ Ｐゴシック" pitchFamily="1" charset="-128"/>
        </a:defRPr>
      </a:lvl9pPr>
    </p:titleStyle>
    <p:bodyStyle>
      <a:lvl1pPr marL="320063" indent="-320063" algn="l" rtl="0" eaLnBrk="1" fontAlgn="base" hangingPunct="1">
        <a:spcBef>
          <a:spcPct val="20000"/>
        </a:spcBef>
        <a:spcAft>
          <a:spcPct val="0"/>
        </a:spcAft>
        <a:buClr>
          <a:srgbClr val="822433"/>
        </a:buClr>
        <a:buChar char="•"/>
        <a:defRPr sz="2200">
          <a:solidFill>
            <a:srgbClr val="000000"/>
          </a:solidFill>
          <a:latin typeface="+mn-lt"/>
          <a:ea typeface="+mn-ea"/>
          <a:cs typeface="+mn-cs"/>
        </a:defRPr>
      </a:lvl1pPr>
      <a:lvl2pPr marL="693470" indent="-266719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rgbClr val="000000"/>
          </a:solidFill>
          <a:latin typeface="+mn-lt"/>
          <a:ea typeface="+mn-ea"/>
        </a:defRPr>
      </a:lvl2pPr>
      <a:lvl3pPr marL="1066876" indent="-213375" algn="l" rtl="0" eaLnBrk="1" fontAlgn="base" hangingPunct="1">
        <a:spcBef>
          <a:spcPct val="20000"/>
        </a:spcBef>
        <a:spcAft>
          <a:spcPct val="0"/>
        </a:spcAft>
        <a:buChar char="•"/>
        <a:defRPr sz="1500">
          <a:solidFill>
            <a:srgbClr val="000000"/>
          </a:solidFill>
          <a:latin typeface="+mn-lt"/>
          <a:ea typeface="+mn-ea"/>
        </a:defRPr>
      </a:lvl3pPr>
      <a:lvl4pPr marL="1458064" indent="-213375" algn="l" rtl="0" eaLnBrk="1" fontAlgn="base" hangingPunct="1">
        <a:spcBef>
          <a:spcPct val="20000"/>
        </a:spcBef>
        <a:spcAft>
          <a:spcPct val="0"/>
        </a:spcAft>
        <a:buChar char="–"/>
        <a:defRPr sz="1300">
          <a:solidFill>
            <a:srgbClr val="000000"/>
          </a:solidFill>
          <a:latin typeface="+mn-lt"/>
          <a:ea typeface="+mn-ea"/>
        </a:defRPr>
      </a:lvl4pPr>
      <a:lvl5pPr marL="1849252" indent="-213375" algn="l" rtl="0" eaLnBrk="1" fontAlgn="base" hangingPunct="1">
        <a:spcBef>
          <a:spcPct val="20000"/>
        </a:spcBef>
        <a:spcAft>
          <a:spcPct val="0"/>
        </a:spcAft>
        <a:buChar char="»"/>
        <a:defRPr sz="1100">
          <a:solidFill>
            <a:srgbClr val="000000"/>
          </a:solidFill>
          <a:latin typeface="+mn-lt"/>
          <a:ea typeface="+mn-ea"/>
        </a:defRPr>
      </a:lvl5pPr>
      <a:lvl6pPr marL="2276003" indent="-213375" algn="l" rtl="0" eaLnBrk="1" fontAlgn="base" hangingPunct="1">
        <a:spcBef>
          <a:spcPct val="20000"/>
        </a:spcBef>
        <a:spcAft>
          <a:spcPct val="0"/>
        </a:spcAft>
        <a:buChar char="»"/>
        <a:defRPr sz="1100">
          <a:solidFill>
            <a:srgbClr val="000000"/>
          </a:solidFill>
          <a:latin typeface="+mn-lt"/>
          <a:ea typeface="+mn-ea"/>
        </a:defRPr>
      </a:lvl6pPr>
      <a:lvl7pPr marL="2702753" indent="-213375" algn="l" rtl="0" eaLnBrk="1" fontAlgn="base" hangingPunct="1">
        <a:spcBef>
          <a:spcPct val="20000"/>
        </a:spcBef>
        <a:spcAft>
          <a:spcPct val="0"/>
        </a:spcAft>
        <a:buChar char="»"/>
        <a:defRPr sz="1100">
          <a:solidFill>
            <a:srgbClr val="000000"/>
          </a:solidFill>
          <a:latin typeface="+mn-lt"/>
          <a:ea typeface="+mn-ea"/>
        </a:defRPr>
      </a:lvl7pPr>
      <a:lvl8pPr marL="3129504" indent="-213375" algn="l" rtl="0" eaLnBrk="1" fontAlgn="base" hangingPunct="1">
        <a:spcBef>
          <a:spcPct val="20000"/>
        </a:spcBef>
        <a:spcAft>
          <a:spcPct val="0"/>
        </a:spcAft>
        <a:buChar char="»"/>
        <a:defRPr sz="1100">
          <a:solidFill>
            <a:srgbClr val="000000"/>
          </a:solidFill>
          <a:latin typeface="+mn-lt"/>
          <a:ea typeface="+mn-ea"/>
        </a:defRPr>
      </a:lvl8pPr>
      <a:lvl9pPr marL="3556254" indent="-213375" algn="l" rtl="0" eaLnBrk="1" fontAlgn="base" hangingPunct="1">
        <a:spcBef>
          <a:spcPct val="20000"/>
        </a:spcBef>
        <a:spcAft>
          <a:spcPct val="0"/>
        </a:spcAft>
        <a:buChar char="»"/>
        <a:defRPr sz="11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85350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6750" algn="l" defTabSz="85350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3501" algn="l" defTabSz="85350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251" algn="l" defTabSz="85350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07002" algn="l" defTabSz="85350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752" algn="l" defTabSz="85350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60503" algn="l" defTabSz="85350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87253" algn="l" defTabSz="85350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14004" algn="l" defTabSz="85350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0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oleObject" Target="../embeddings/oleObject1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7.xml"/><Relationship Id="rId4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0" y="0"/>
            <a:ext cx="8382000" cy="2477294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5570" tIns="47784" rIns="95570" bIns="47784" anchor="ctr"/>
          <a:lstStyle/>
          <a:p>
            <a:pPr defTabSz="853460" fontAlgn="auto">
              <a:spcBef>
                <a:spcPts val="0"/>
              </a:spcBef>
              <a:spcAft>
                <a:spcPts val="0"/>
              </a:spcAft>
            </a:pPr>
            <a:endParaRPr lang="en-GB" sz="1700">
              <a:solidFill>
                <a:srgbClr val="822433"/>
              </a:solidFill>
              <a:latin typeface="Arial"/>
              <a:cs typeface="+mn-cs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418692" y="317054"/>
            <a:ext cx="6534726" cy="813244"/>
          </a:xfrm>
        </p:spPr>
        <p:txBody>
          <a:bodyPr/>
          <a:lstStyle/>
          <a:p>
            <a:r>
              <a:rPr lang="it-IT" altLang="en-US" sz="3500" dirty="0">
                <a:solidFill>
                  <a:schemeClr val="bg1"/>
                </a:solidFill>
              </a:rPr>
              <a:t>Corso di Sistemi di Trazione</a:t>
            </a:r>
            <a:endParaRPr lang="en-US" altLang="en-US" sz="3500" dirty="0">
              <a:solidFill>
                <a:schemeClr val="bg1"/>
              </a:solidFill>
            </a:endParaRPr>
          </a:p>
        </p:txBody>
      </p:sp>
      <p:sp>
        <p:nvSpPr>
          <p:cNvPr id="2" name="Sottotitolo 1"/>
          <p:cNvSpPr>
            <a:spLocks noGrp="1"/>
          </p:cNvSpPr>
          <p:nvPr>
            <p:ph type="subTitle" idx="1"/>
          </p:nvPr>
        </p:nvSpPr>
        <p:spPr>
          <a:xfrm>
            <a:off x="1454697" y="893121"/>
            <a:ext cx="6366707" cy="1266172"/>
          </a:xfrm>
        </p:spPr>
        <p:txBody>
          <a:bodyPr/>
          <a:lstStyle/>
          <a:p>
            <a:pPr algn="l"/>
            <a:r>
              <a:rPr lang="it-IT" smtClean="0">
                <a:solidFill>
                  <a:schemeClr val="bg1"/>
                </a:solidFill>
              </a:rPr>
              <a:t>Lezione </a:t>
            </a:r>
            <a:r>
              <a:rPr lang="it-IT" smtClean="0">
                <a:solidFill>
                  <a:schemeClr val="bg1"/>
                </a:solidFill>
              </a:rPr>
              <a:t>27: </a:t>
            </a:r>
            <a:r>
              <a:rPr lang="it-IT" dirty="0">
                <a:solidFill>
                  <a:schemeClr val="bg1"/>
                </a:solidFill>
              </a:rPr>
              <a:t>Sistemi di trazione </a:t>
            </a:r>
            <a:r>
              <a:rPr lang="it-IT" dirty="0" smtClean="0">
                <a:solidFill>
                  <a:schemeClr val="bg1"/>
                </a:solidFill>
              </a:rPr>
              <a:t>innovativi, </a:t>
            </a:r>
            <a:r>
              <a:rPr lang="it-IT" dirty="0">
                <a:solidFill>
                  <a:schemeClr val="bg1"/>
                </a:solidFill>
              </a:rPr>
              <a:t>carburanti alternativi</a:t>
            </a:r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34833" name="Group 17"/>
          <p:cNvGrpSpPr>
            <a:grpSpLocks/>
          </p:cNvGrpSpPr>
          <p:nvPr/>
        </p:nvGrpSpPr>
        <p:grpSpPr bwMode="auto">
          <a:xfrm>
            <a:off x="0" y="1993305"/>
            <a:ext cx="8383456" cy="2961284"/>
            <a:chOff x="0" y="1738"/>
            <a:chExt cx="5761" cy="2582"/>
          </a:xfrm>
        </p:grpSpPr>
        <p:pic>
          <p:nvPicPr>
            <p:cNvPr id="34831" name="Picture 15" descr="Fondino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158"/>
              <a:ext cx="5760" cy="21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829" name="Picture 13" descr="logo +marchi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158"/>
              <a:ext cx="5761" cy="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832" name="Picture 16" descr="fasci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6" y="1738"/>
              <a:ext cx="4444" cy="4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575259" y="4264294"/>
            <a:ext cx="7458828" cy="49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7037" tIns="53518" rIns="107037" bIns="53518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None/>
              <a:defRPr sz="2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2675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900">
                <a:solidFill>
                  <a:srgbClr val="000000"/>
                </a:solidFill>
                <a:latin typeface="+mn-lt"/>
                <a:ea typeface="+mn-ea"/>
              </a:defRPr>
            </a:lvl2pPr>
            <a:lvl3pPr marL="853501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rgbClr val="000000"/>
                </a:solidFill>
                <a:latin typeface="+mn-lt"/>
                <a:ea typeface="+mn-ea"/>
              </a:defRPr>
            </a:lvl3pPr>
            <a:lvl4pPr marL="1280251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300">
                <a:solidFill>
                  <a:srgbClr val="000000"/>
                </a:solidFill>
                <a:latin typeface="+mn-lt"/>
                <a:ea typeface="+mn-ea"/>
              </a:defRPr>
            </a:lvl4pPr>
            <a:lvl5pPr marL="1707002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100">
                <a:solidFill>
                  <a:srgbClr val="000000"/>
                </a:solidFill>
                <a:latin typeface="+mn-lt"/>
                <a:ea typeface="+mn-ea"/>
              </a:defRPr>
            </a:lvl5pPr>
            <a:lvl6pPr marL="2133752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100">
                <a:solidFill>
                  <a:srgbClr val="000000"/>
                </a:solidFill>
                <a:latin typeface="+mn-lt"/>
                <a:ea typeface="+mn-ea"/>
              </a:defRPr>
            </a:lvl6pPr>
            <a:lvl7pPr marL="2560503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100">
                <a:solidFill>
                  <a:srgbClr val="000000"/>
                </a:solidFill>
                <a:latin typeface="+mn-lt"/>
                <a:ea typeface="+mn-ea"/>
              </a:defRPr>
            </a:lvl7pPr>
            <a:lvl8pPr marL="2987253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100">
                <a:solidFill>
                  <a:srgbClr val="000000"/>
                </a:solidFill>
                <a:latin typeface="+mn-lt"/>
                <a:ea typeface="+mn-ea"/>
              </a:defRPr>
            </a:lvl8pPr>
            <a:lvl9pPr marL="3414004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1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 algn="l" defTabSz="853460"/>
            <a:r>
              <a:rPr lang="en-US" altLang="en-US" sz="1900" kern="0" dirty="0">
                <a:solidFill>
                  <a:srgbClr val="FFFFFF"/>
                </a:solidFill>
              </a:rPr>
              <a:t>A. </a:t>
            </a:r>
            <a:r>
              <a:rPr lang="en-US" altLang="en-US" sz="1900" kern="0" dirty="0" err="1">
                <a:solidFill>
                  <a:srgbClr val="FFFFFF"/>
                </a:solidFill>
              </a:rPr>
              <a:t>Alessandrini</a:t>
            </a:r>
            <a:r>
              <a:rPr lang="en-US" altLang="en-US" sz="1900" kern="0" dirty="0">
                <a:solidFill>
                  <a:srgbClr val="FFFFFF"/>
                </a:solidFill>
              </a:rPr>
              <a:t> – F. Cignini – C. Holguin – D. </a:t>
            </a:r>
            <a:r>
              <a:rPr lang="en-US" altLang="en-US" sz="1900" kern="0" dirty="0" err="1">
                <a:solidFill>
                  <a:srgbClr val="FFFFFF"/>
                </a:solidFill>
              </a:rPr>
              <a:t>Stam</a:t>
            </a:r>
            <a:r>
              <a:rPr lang="en-US" altLang="en-US" sz="1900" kern="0" dirty="0">
                <a:solidFill>
                  <a:srgbClr val="FFFFFF"/>
                </a:solidFill>
              </a:rPr>
              <a:t>   AA 2014-2015</a:t>
            </a:r>
          </a:p>
        </p:txBody>
      </p:sp>
      <p:grpSp>
        <p:nvGrpSpPr>
          <p:cNvPr id="11" name="Group 6"/>
          <p:cNvGrpSpPr>
            <a:grpSpLocks/>
          </p:cNvGrpSpPr>
          <p:nvPr/>
        </p:nvGrpSpPr>
        <p:grpSpPr bwMode="auto">
          <a:xfrm>
            <a:off x="4304673" y="2475003"/>
            <a:ext cx="3220310" cy="953207"/>
            <a:chOff x="920" y="2786"/>
            <a:chExt cx="2017" cy="599"/>
          </a:xfrm>
        </p:grpSpPr>
        <p:pic>
          <p:nvPicPr>
            <p:cNvPr id="12" name="Picture 2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" y="2864"/>
              <a:ext cx="450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6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822433"/>
                </a:clrFrom>
                <a:clrTo>
                  <a:srgbClr val="822433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85" t="6181" r="11990" b="50549"/>
            <a:stretch>
              <a:fillRect/>
            </a:stretch>
          </p:blipFill>
          <p:spPr bwMode="auto">
            <a:xfrm>
              <a:off x="1440" y="2786"/>
              <a:ext cx="1497" cy="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6053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22648" y="101030"/>
            <a:ext cx="6929702" cy="364713"/>
          </a:xfrm>
        </p:spPr>
        <p:txBody>
          <a:bodyPr/>
          <a:lstStyle/>
          <a:p>
            <a:pPr eaLnBrk="1" hangingPunct="1"/>
            <a:r>
              <a:rPr lang="it-IT" altLang="en-US" sz="2800" dirty="0" smtClean="0"/>
              <a:t>Argomenti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0600" y="605086"/>
            <a:ext cx="7791400" cy="3960440"/>
          </a:xfrm>
          <a:solidFill>
            <a:schemeClr val="bg1"/>
          </a:solidFill>
        </p:spPr>
        <p:txBody>
          <a:bodyPr/>
          <a:lstStyle/>
          <a:p>
            <a:pPr marL="0" indent="0" eaLnBrk="1" hangingPunct="1">
              <a:spcBef>
                <a:spcPts val="0"/>
              </a:spcBef>
              <a:buNone/>
            </a:pPr>
            <a:r>
              <a:rPr lang="it-IT" altLang="en-US" sz="2400" dirty="0" smtClean="0"/>
              <a:t>Carburanti ecologici</a:t>
            </a:r>
          </a:p>
          <a:p>
            <a:pPr>
              <a:spcBef>
                <a:spcPts val="0"/>
              </a:spcBef>
            </a:pPr>
            <a:r>
              <a:rPr lang="it-IT" altLang="en-US" sz="2300" dirty="0" smtClean="0"/>
              <a:t>Fossili</a:t>
            </a:r>
          </a:p>
          <a:p>
            <a:pPr marL="769594" lvl="1" indent="-228600">
              <a:spcBef>
                <a:spcPts val="0"/>
              </a:spcBef>
            </a:pPr>
            <a:r>
              <a:rPr lang="it-IT" altLang="en-US" sz="2000" dirty="0" smtClean="0"/>
              <a:t>GPL</a:t>
            </a:r>
          </a:p>
          <a:p>
            <a:pPr marL="769594" lvl="1" indent="-228600">
              <a:spcBef>
                <a:spcPts val="0"/>
              </a:spcBef>
            </a:pPr>
            <a:r>
              <a:rPr lang="it-IT" altLang="en-US" sz="2000" dirty="0" smtClean="0"/>
              <a:t>Gas Naturale</a:t>
            </a:r>
          </a:p>
          <a:p>
            <a:pPr>
              <a:spcBef>
                <a:spcPts val="0"/>
              </a:spcBef>
            </a:pPr>
            <a:r>
              <a:rPr lang="it-IT" altLang="en-US" sz="2300" dirty="0" smtClean="0"/>
              <a:t>Biologici</a:t>
            </a:r>
          </a:p>
          <a:p>
            <a:pPr marL="769594" lvl="1" indent="-228600">
              <a:spcBef>
                <a:spcPts val="0"/>
              </a:spcBef>
            </a:pPr>
            <a:r>
              <a:rPr lang="it-IT" altLang="en-US" sz="2000" dirty="0" smtClean="0"/>
              <a:t>Etanolo</a:t>
            </a:r>
          </a:p>
          <a:p>
            <a:pPr marL="769594" lvl="1" indent="-228600">
              <a:spcBef>
                <a:spcPts val="0"/>
              </a:spcBef>
            </a:pPr>
            <a:r>
              <a:rPr lang="it-IT" altLang="en-US" sz="2000" dirty="0" smtClean="0"/>
              <a:t>Biodiesel</a:t>
            </a:r>
          </a:p>
          <a:p>
            <a:pPr marL="769594" lvl="1" indent="-228600">
              <a:spcBef>
                <a:spcPts val="0"/>
              </a:spcBef>
            </a:pPr>
            <a:r>
              <a:rPr lang="it-IT" altLang="en-US" sz="2000" dirty="0" smtClean="0"/>
              <a:t>Biocombustibili di seconda generazione</a:t>
            </a:r>
          </a:p>
          <a:p>
            <a:pPr>
              <a:spcBef>
                <a:spcPts val="0"/>
              </a:spcBef>
            </a:pPr>
            <a:r>
              <a:rPr lang="it-IT" altLang="en-US" sz="2300" dirty="0" smtClean="0"/>
              <a:t>Idrogeno</a:t>
            </a:r>
          </a:p>
          <a:p>
            <a:pPr marL="769594" lvl="1" indent="-228600">
              <a:spcBef>
                <a:spcPts val="0"/>
              </a:spcBef>
            </a:pPr>
            <a:r>
              <a:rPr lang="it-IT" altLang="en-US" sz="2000" dirty="0" smtClean="0"/>
              <a:t>In motori a combustione interna</a:t>
            </a:r>
          </a:p>
          <a:p>
            <a:pPr marL="769594" lvl="1" indent="-228600">
              <a:spcBef>
                <a:spcPts val="0"/>
              </a:spcBef>
            </a:pPr>
            <a:r>
              <a:rPr lang="it-IT" altLang="en-US" sz="2000" dirty="0" smtClean="0"/>
              <a:t>In celle a combustibile</a:t>
            </a:r>
          </a:p>
          <a:p>
            <a:pPr eaLnBrk="1" hangingPunct="1">
              <a:spcBef>
                <a:spcPts val="0"/>
              </a:spcBef>
            </a:pPr>
            <a:r>
              <a:rPr lang="it-IT" altLang="en-US" sz="2400" dirty="0" smtClean="0"/>
              <a:t>Applicazioni dei carburanti ecologici e prospettive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585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22648" y="173038"/>
            <a:ext cx="6929702" cy="364713"/>
          </a:xfrm>
        </p:spPr>
        <p:txBody>
          <a:bodyPr/>
          <a:lstStyle/>
          <a:p>
            <a:r>
              <a:rPr lang="it-IT" altLang="en-US" sz="2800" dirty="0" smtClean="0"/>
              <a:t>Obiettivi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idx="1"/>
          </p:nvPr>
        </p:nvSpPr>
        <p:spPr>
          <a:xfrm>
            <a:off x="734616" y="749102"/>
            <a:ext cx="7344816" cy="2972753"/>
          </a:xfrm>
        </p:spPr>
        <p:txBody>
          <a:bodyPr/>
          <a:lstStyle/>
          <a:p>
            <a:r>
              <a:rPr lang="it-IT" altLang="en-US" dirty="0" smtClean="0"/>
              <a:t>Familiarizzare con il concetto di combustibile alternativo</a:t>
            </a:r>
          </a:p>
          <a:p>
            <a:r>
              <a:rPr lang="it-IT" altLang="en-US" dirty="0" smtClean="0"/>
              <a:t>Conoscere le diverse tipologie di combustibile alternativo e come si debba adattare il sistema di trazione al nuovo combustibile</a:t>
            </a:r>
          </a:p>
          <a:p>
            <a:r>
              <a:rPr lang="it-IT" altLang="en-US" dirty="0" smtClean="0"/>
              <a:t>Conoscere la penetrazione di mercato e le potenzialità di espansione per i diversi combustibili</a:t>
            </a:r>
          </a:p>
          <a:p>
            <a:r>
              <a:rPr lang="it-IT" altLang="en-US" dirty="0" smtClean="0"/>
              <a:t>Valutare pro e contro dei diversi combustibili alternativi</a:t>
            </a:r>
          </a:p>
          <a:p>
            <a:r>
              <a:rPr lang="it-IT" altLang="en-US" dirty="0" smtClean="0"/>
              <a:t>Conoscere i problemi che i combustibili alternativi possono risolvere e quelli che non possono risolvere</a:t>
            </a:r>
          </a:p>
          <a:p>
            <a:endParaRPr lang="it-IT" altLang="en-US" dirty="0" smtClean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8400149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dirty="0" smtClean="0"/>
              <a:t>Criteri di scelta dell’utente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2648" y="965126"/>
            <a:ext cx="6929702" cy="2972753"/>
          </a:xfrm>
        </p:spPr>
        <p:txBody>
          <a:bodyPr/>
          <a:lstStyle/>
          <a:p>
            <a:pPr marL="0" indent="0">
              <a:buNone/>
            </a:pPr>
            <a:r>
              <a:rPr lang="it-IT" altLang="en-US" sz="2000" dirty="0" smtClean="0"/>
              <a:t>L’utente è disposto ad adottare un veicolo con carburante alternativo, qualora questo consenta:</a:t>
            </a:r>
          </a:p>
          <a:p>
            <a:r>
              <a:rPr lang="it-IT" altLang="en-US" sz="2100" dirty="0" smtClean="0"/>
              <a:t>Prestazioni di guida, autonomia, sicurezza ed affidabilità uguali o superiori a quelle di un veicolo tradizionale</a:t>
            </a:r>
          </a:p>
          <a:p>
            <a:r>
              <a:rPr lang="it-IT" altLang="en-US" sz="2100" dirty="0" smtClean="0"/>
              <a:t>Costi di acquisto e manutenzione del veicolo simili</a:t>
            </a:r>
          </a:p>
          <a:p>
            <a:r>
              <a:rPr lang="it-IT" altLang="en-US" sz="2100" dirty="0" smtClean="0"/>
              <a:t>Minori consumi</a:t>
            </a:r>
          </a:p>
          <a:p>
            <a:r>
              <a:rPr lang="it-IT" altLang="en-US" sz="2100" dirty="0" smtClean="0"/>
              <a:t>Benefici ambientali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45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238672" y="295901"/>
            <a:ext cx="7056784" cy="364713"/>
          </a:xfrm>
        </p:spPr>
        <p:txBody>
          <a:bodyPr/>
          <a:lstStyle/>
          <a:p>
            <a:r>
              <a:rPr lang="it-IT" altLang="en-US" sz="2800" dirty="0" smtClean="0"/>
              <a:t>Come funzionano i powertrain a CNG e GPL (1/2)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624" y="1397174"/>
            <a:ext cx="7272808" cy="2396689"/>
          </a:xfrm>
        </p:spPr>
        <p:txBody>
          <a:bodyPr/>
          <a:lstStyle/>
          <a:p>
            <a:r>
              <a:rPr lang="it-IT" altLang="en-US" dirty="0" smtClean="0"/>
              <a:t>Sono normali autoveicoli ad accensione comandata convertiti, prima o dopo l’immissione nel mercato, per utilizzare un diverso combustibile</a:t>
            </a:r>
          </a:p>
          <a:p>
            <a:r>
              <a:rPr lang="it-IT" altLang="en-US" dirty="0" smtClean="0"/>
              <a:t>Normalmente la conversione consiste nell’aggiunta di un nuovi serbatoi e linee per il combustibile e nel regolare differentemente i parametri dell’accensione comandata (fasatura e anticipo dell’accensione)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855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238672" y="295901"/>
            <a:ext cx="7056784" cy="364713"/>
          </a:xfrm>
        </p:spPr>
        <p:txBody>
          <a:bodyPr/>
          <a:lstStyle/>
          <a:p>
            <a:r>
              <a:rPr lang="it-IT" altLang="en-US" sz="2800" dirty="0" smtClean="0"/>
              <a:t>Come funzionano i powertrain a CNG e GPL (2/2)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624" y="1253158"/>
            <a:ext cx="7272808" cy="2396689"/>
          </a:xfrm>
        </p:spPr>
        <p:txBody>
          <a:bodyPr/>
          <a:lstStyle/>
          <a:p>
            <a:r>
              <a:rPr lang="it-IT" altLang="en-US" dirty="0" smtClean="0"/>
              <a:t>I veicoli mantengono la possibilità di funzionare a benzina e sono pertanto anche definiti </a:t>
            </a:r>
            <a:r>
              <a:rPr lang="it-IT" altLang="en-US" dirty="0" err="1" smtClean="0"/>
              <a:t>bifuel</a:t>
            </a:r>
            <a:r>
              <a:rPr lang="it-IT" altLang="en-US" dirty="0" smtClean="0"/>
              <a:t> che hanno: </a:t>
            </a:r>
          </a:p>
          <a:p>
            <a:pPr lvl="1"/>
            <a:r>
              <a:rPr lang="it-IT" altLang="en-US" sz="2000" dirty="0" smtClean="0"/>
              <a:t>il vantaggio di garantire il funzionamento anche se non si trovasse il gas,</a:t>
            </a:r>
          </a:p>
          <a:p>
            <a:pPr lvl="1"/>
            <a:r>
              <a:rPr lang="it-IT" altLang="en-US" sz="2000" dirty="0" smtClean="0"/>
              <a:t>il vantaggio di poter effettuare il </a:t>
            </a:r>
            <a:r>
              <a:rPr lang="it-IT" altLang="en-US" sz="2000" dirty="0" err="1" smtClean="0"/>
              <a:t>warm</a:t>
            </a:r>
            <a:r>
              <a:rPr lang="it-IT" altLang="en-US" sz="2000" dirty="0" smtClean="0"/>
              <a:t>-up del motore a benzina,</a:t>
            </a:r>
          </a:p>
          <a:p>
            <a:pPr lvl="1"/>
            <a:r>
              <a:rPr lang="it-IT" altLang="en-US" sz="2000" dirty="0" smtClean="0"/>
              <a:t>lo svantaggio di non essere ottimizzati per il nuovo combustibile.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777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dirty="0" smtClean="0"/>
              <a:t>Vantaggi di CNG e GPL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584" y="965126"/>
            <a:ext cx="7543800" cy="35828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altLang="en-US" sz="2300" dirty="0" smtClean="0"/>
              <a:t>Basse emissioni</a:t>
            </a:r>
          </a:p>
          <a:p>
            <a:pPr lvl="1">
              <a:lnSpc>
                <a:spcPct val="90000"/>
              </a:lnSpc>
            </a:pPr>
            <a:r>
              <a:rPr lang="it-IT" altLang="en-US" sz="2000" dirty="0" smtClean="0"/>
              <a:t>per assenza di benzene, IPA e zolfo e </a:t>
            </a:r>
          </a:p>
          <a:p>
            <a:pPr lvl="1">
              <a:lnSpc>
                <a:spcPct val="90000"/>
              </a:lnSpc>
            </a:pPr>
            <a:r>
              <a:rPr lang="it-IT" altLang="en-US" sz="2000" dirty="0" smtClean="0"/>
              <a:t>perché il tasso di emissione di CO, </a:t>
            </a:r>
            <a:r>
              <a:rPr lang="it-IT" altLang="en-US" sz="2000" dirty="0" err="1" smtClean="0"/>
              <a:t>NOx</a:t>
            </a:r>
            <a:r>
              <a:rPr lang="it-IT" altLang="en-US" sz="2000" dirty="0" smtClean="0"/>
              <a:t> e VOC è contenuto</a:t>
            </a:r>
          </a:p>
          <a:p>
            <a:pPr>
              <a:lnSpc>
                <a:spcPct val="90000"/>
              </a:lnSpc>
            </a:pPr>
            <a:r>
              <a:rPr lang="it-IT" altLang="en-US" sz="2300" dirty="0" smtClean="0"/>
              <a:t>Prestazioni del veicolo comparabili con quello a benzina non convertito</a:t>
            </a:r>
          </a:p>
          <a:p>
            <a:pPr>
              <a:lnSpc>
                <a:spcPct val="90000"/>
              </a:lnSpc>
            </a:pPr>
            <a:r>
              <a:rPr lang="it-IT" altLang="en-US" sz="2300" dirty="0" smtClean="0"/>
              <a:t>Minori costi del combustibile</a:t>
            </a:r>
          </a:p>
          <a:p>
            <a:pPr>
              <a:lnSpc>
                <a:spcPct val="90000"/>
              </a:lnSpc>
            </a:pPr>
            <a:r>
              <a:rPr lang="it-IT" altLang="en-US" sz="2300" dirty="0" smtClean="0"/>
              <a:t>Possibilità di circolazione in aree con limitazioni di traffico</a:t>
            </a:r>
            <a:endParaRPr lang="it-IT" altLang="en-US" sz="20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60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dirty="0"/>
              <a:t>S</a:t>
            </a:r>
            <a:r>
              <a:rPr lang="it-IT" altLang="en-US" sz="2800" dirty="0" smtClean="0"/>
              <a:t>vantaggi di CNG e GPL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584" y="893118"/>
            <a:ext cx="7543800" cy="365487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altLang="en-US" sz="2300" dirty="0" smtClean="0"/>
              <a:t>Maggiori costi di acquisto del veicolo</a:t>
            </a:r>
          </a:p>
          <a:p>
            <a:pPr>
              <a:lnSpc>
                <a:spcPct val="90000"/>
              </a:lnSpc>
            </a:pPr>
            <a:r>
              <a:rPr lang="it-IT" altLang="en-US" sz="2300" dirty="0" smtClean="0"/>
              <a:t>Rete di distribuzione limitata (530 distributori di gas naturale e 2170 di GPL in Italia a tutto il 2006)</a:t>
            </a:r>
          </a:p>
          <a:p>
            <a:pPr>
              <a:lnSpc>
                <a:spcPct val="90000"/>
              </a:lnSpc>
            </a:pPr>
            <a:r>
              <a:rPr lang="it-IT" altLang="en-US" sz="2300" dirty="0" smtClean="0"/>
              <a:t>Per il GPL pericolosità che limita anche la possibilità di parcheggiare nei garage</a:t>
            </a:r>
          </a:p>
          <a:p>
            <a:pPr>
              <a:lnSpc>
                <a:spcPct val="90000"/>
              </a:lnSpc>
            </a:pPr>
            <a:r>
              <a:rPr lang="it-IT" altLang="en-US" sz="2300" dirty="0" smtClean="0"/>
              <a:t>Per il gas naturale compresso la pericolosità in fase di rifornimento che richiede strutture speciali e posizionamento lontano da altre attività umane per le stazioni di servizio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463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mtClean="0"/>
              <a:t>Penetrazione nel mercato di auto a carburanti alternative fino al 2004</a:t>
            </a:r>
          </a:p>
        </p:txBody>
      </p:sp>
      <p:grpSp>
        <p:nvGrpSpPr>
          <p:cNvPr id="178183" name="Group 7"/>
          <p:cNvGrpSpPr>
            <a:grpSpLocks/>
          </p:cNvGrpSpPr>
          <p:nvPr/>
        </p:nvGrpSpPr>
        <p:grpSpPr bwMode="auto">
          <a:xfrm>
            <a:off x="446088" y="1050925"/>
            <a:ext cx="6264275" cy="3903663"/>
            <a:chOff x="690" y="662"/>
            <a:chExt cx="3946" cy="2459"/>
          </a:xfrm>
        </p:grpSpPr>
        <p:pic>
          <p:nvPicPr>
            <p:cNvPr id="178181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" y="662"/>
              <a:ext cx="3946" cy="2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8182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4" y="2169"/>
              <a:ext cx="513" cy="7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6855296" y="3443288"/>
            <a:ext cx="1368425" cy="68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en-US" sz="1300" dirty="0"/>
              <a:t>Elaborazione ENEA di dati su fonte ACI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24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dirty="0" smtClean="0"/>
              <a:t>Cosa sono i </a:t>
            </a:r>
            <a:r>
              <a:rPr lang="it-IT" altLang="en-US" sz="2800" dirty="0" err="1" smtClean="0"/>
              <a:t>bio</a:t>
            </a:r>
            <a:r>
              <a:rPr lang="it-IT" altLang="en-US" sz="2800" dirty="0" smtClean="0"/>
              <a:t>-carburanti (1/2)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584" y="1037134"/>
            <a:ext cx="7632848" cy="268472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altLang="en-US" dirty="0" smtClean="0"/>
              <a:t>BIOETANOLO etanolo prodotto da biomasse, usato puro o in miscela con i carburanti convenzionali</a:t>
            </a:r>
          </a:p>
          <a:p>
            <a:pPr>
              <a:lnSpc>
                <a:spcPct val="90000"/>
              </a:lnSpc>
            </a:pPr>
            <a:r>
              <a:rPr lang="it-IT" altLang="en-US" dirty="0" smtClean="0"/>
              <a:t>BIODIESEL </a:t>
            </a:r>
            <a:r>
              <a:rPr lang="it-IT" altLang="en-US" dirty="0" err="1" smtClean="0"/>
              <a:t>metilestere</a:t>
            </a:r>
            <a:r>
              <a:rPr lang="it-IT" altLang="en-US" dirty="0" smtClean="0"/>
              <a:t> prodotto da oli vegetali (o animali) usato puro o in miscela con il normale gasolio</a:t>
            </a:r>
          </a:p>
          <a:p>
            <a:pPr>
              <a:lnSpc>
                <a:spcPct val="90000"/>
              </a:lnSpc>
            </a:pPr>
            <a:r>
              <a:rPr lang="it-IT" altLang="en-US" dirty="0" smtClean="0"/>
              <a:t>ETBE (estere </a:t>
            </a:r>
            <a:r>
              <a:rPr lang="it-IT" altLang="en-US" dirty="0" err="1" smtClean="0"/>
              <a:t>etilterbutilico</a:t>
            </a:r>
            <a:r>
              <a:rPr lang="it-IT" altLang="en-US" dirty="0" smtClean="0"/>
              <a:t>) derivato dal </a:t>
            </a:r>
            <a:r>
              <a:rPr lang="it-IT" altLang="en-US" dirty="0" err="1" smtClean="0"/>
              <a:t>bioetanolo</a:t>
            </a:r>
            <a:r>
              <a:rPr lang="it-IT" altLang="en-US" dirty="0" smtClean="0"/>
              <a:t>, può essere usato in miscela fino al 15% nella benzina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43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dirty="0" smtClean="0"/>
              <a:t>Cosa sono i </a:t>
            </a:r>
            <a:r>
              <a:rPr lang="it-IT" altLang="en-US" sz="2800" dirty="0" err="1" smtClean="0"/>
              <a:t>bio</a:t>
            </a:r>
            <a:r>
              <a:rPr lang="it-IT" altLang="en-US" sz="2800" dirty="0" smtClean="0"/>
              <a:t>-carburanti (2/2)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584" y="1037134"/>
            <a:ext cx="7632848" cy="268472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altLang="en-US" dirty="0" smtClean="0"/>
              <a:t>BIOGAS ricavato per fermentazione anaerobica della biomassa e/o dalla frazione biodegradabile dei rifiuti</a:t>
            </a:r>
          </a:p>
          <a:p>
            <a:pPr>
              <a:lnSpc>
                <a:spcPct val="90000"/>
              </a:lnSpc>
            </a:pPr>
            <a:r>
              <a:rPr lang="it-IT" altLang="en-US" dirty="0" smtClean="0"/>
              <a:t>BIOMETANOLO ricavato dalla biomassa e/o dalla frazione biodegradabile dei rifiuti è equivalente al metanolo di origine fossile e nella trazione può essere usato nelle stesse condizioni</a:t>
            </a:r>
          </a:p>
          <a:p>
            <a:pPr>
              <a:lnSpc>
                <a:spcPct val="90000"/>
              </a:lnSpc>
            </a:pPr>
            <a:r>
              <a:rPr lang="it-IT" altLang="en-US" dirty="0" smtClean="0"/>
              <a:t>BIOOLIO ricavato per pirolisi dalla biomassa può essere usato come il normale gasolio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155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dirty="0" smtClean="0"/>
              <a:t>Vantaggi dei </a:t>
            </a:r>
            <a:r>
              <a:rPr lang="it-IT" altLang="en-US" sz="2800" dirty="0" err="1" smtClean="0"/>
              <a:t>bio</a:t>
            </a:r>
            <a:r>
              <a:rPr lang="it-IT" altLang="en-US" sz="2800" dirty="0" smtClean="0"/>
              <a:t>-carburanti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3015" y="893118"/>
            <a:ext cx="6929702" cy="3345807"/>
          </a:xfrm>
        </p:spPr>
        <p:txBody>
          <a:bodyPr/>
          <a:lstStyle/>
          <a:p>
            <a:r>
              <a:rPr lang="it-IT" altLang="en-US" sz="2300" dirty="0" smtClean="0"/>
              <a:t>Totale biodegradabilità</a:t>
            </a:r>
          </a:p>
          <a:p>
            <a:r>
              <a:rPr lang="it-IT" altLang="en-US" sz="2300" dirty="0" smtClean="0"/>
              <a:t>Riduzione delle emissioni di CO2 (WTW)</a:t>
            </a:r>
          </a:p>
          <a:p>
            <a:r>
              <a:rPr lang="it-IT" altLang="en-US" sz="2300" dirty="0" smtClean="0"/>
              <a:t>Migliore combustione per la presenza di un maggiore quantitativo di ossigeno (riduzione delle emissioni di CO, VOC e PM10)</a:t>
            </a:r>
          </a:p>
          <a:p>
            <a:r>
              <a:rPr lang="it-IT" altLang="en-US" sz="2300" dirty="0" smtClean="0"/>
              <a:t>Assenza di idrocarburi policiclici aromatici (derivati dal benzene) e zolfo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531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dirty="0" smtClean="0"/>
              <a:t>Svantaggi dei </a:t>
            </a:r>
            <a:r>
              <a:rPr lang="it-IT" altLang="en-US" sz="2800" dirty="0" err="1" smtClean="0"/>
              <a:t>bio</a:t>
            </a:r>
            <a:r>
              <a:rPr lang="it-IT" altLang="en-US" sz="2800" dirty="0" smtClean="0"/>
              <a:t>-carburanti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3015" y="893118"/>
            <a:ext cx="6929702" cy="3345807"/>
          </a:xfrm>
        </p:spPr>
        <p:txBody>
          <a:bodyPr/>
          <a:lstStyle/>
          <a:p>
            <a:r>
              <a:rPr lang="it-IT" altLang="en-US" sz="2300" dirty="0" smtClean="0"/>
              <a:t>Problemi di tipo tecnico-economico (incompatibilità di alcuni materiali con miscele superiori al 5% di biodiesel)</a:t>
            </a:r>
          </a:p>
          <a:p>
            <a:r>
              <a:rPr lang="it-IT" altLang="en-US" sz="2300" dirty="0" smtClean="0"/>
              <a:t>Essendo prodotti da prodotti commestibili il loro impiego per la realizzazione di combustibili diminuisce il cibo disponibile per i paesi poveri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723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dirty="0" smtClean="0"/>
              <a:t>Trend nella produzione di </a:t>
            </a:r>
            <a:r>
              <a:rPr lang="it-IT" altLang="en-US" sz="2800" dirty="0" err="1" smtClean="0"/>
              <a:t>bio</a:t>
            </a:r>
            <a:r>
              <a:rPr lang="it-IT" altLang="en-US" sz="2800" dirty="0" smtClean="0"/>
              <a:t> etanolo</a:t>
            </a:r>
          </a:p>
        </p:txBody>
      </p:sp>
      <p:pic>
        <p:nvPicPr>
          <p:cNvPr id="18842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0738"/>
            <a:ext cx="8382000" cy="413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6998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dirty="0" smtClean="0"/>
              <a:t>Trend nella produzione di </a:t>
            </a:r>
            <a:r>
              <a:rPr lang="it-IT" altLang="en-US" sz="2800" dirty="0" err="1" smtClean="0"/>
              <a:t>bio</a:t>
            </a:r>
            <a:r>
              <a:rPr lang="it-IT" altLang="en-US" sz="2800" dirty="0" smtClean="0"/>
              <a:t> diesel</a:t>
            </a:r>
          </a:p>
        </p:txBody>
      </p:sp>
      <p:pic>
        <p:nvPicPr>
          <p:cNvPr id="1904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749300"/>
            <a:ext cx="8039100" cy="416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684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dirty="0" smtClean="0"/>
              <a:t>Prospettive europee sulla diffusione dei carburanti alternativi  (1/2)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253158"/>
            <a:ext cx="7543800" cy="1728192"/>
          </a:xfrm>
        </p:spPr>
        <p:txBody>
          <a:bodyPr/>
          <a:lstStyle/>
          <a:p>
            <a:r>
              <a:rPr lang="it-IT" altLang="en-US" dirty="0" smtClean="0"/>
              <a:t>Nel Libro Verde sulla sicurezza dell’approvvigionamento energetico dell’Unione europea la Commissione ha proposto, quale obiettivo per il trasporto stradale, di sostituire entro il 2020 il 20% dei carburanti fossili con carburanti alternativi</a:t>
            </a:r>
          </a:p>
        </p:txBody>
      </p:sp>
      <p:pic>
        <p:nvPicPr>
          <p:cNvPr id="192516" name="Picture 4" descr="obiettivi EC per la penetrazione biocombustibil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78" y="3125366"/>
            <a:ext cx="6985000" cy="96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8209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dirty="0" smtClean="0"/>
              <a:t>Prospettive europee sulla diffusione dei carburanti alternativi  (2/2)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253158"/>
            <a:ext cx="7543800" cy="3701430"/>
          </a:xfrm>
        </p:spPr>
        <p:txBody>
          <a:bodyPr/>
          <a:lstStyle/>
          <a:p>
            <a:pPr marL="0" indent="0">
              <a:buNone/>
            </a:pPr>
            <a:r>
              <a:rPr lang="it-IT" altLang="en-US" sz="2400" dirty="0" smtClean="0"/>
              <a:t>La diffusione dei combustibili alternativi contribuirà a:</a:t>
            </a:r>
          </a:p>
          <a:p>
            <a:r>
              <a:rPr lang="it-IT" altLang="en-US" sz="2400" dirty="0" smtClean="0"/>
              <a:t>ridurre la dipendenza energetica dell’Europa dall’importazione di combustibili fossili,</a:t>
            </a:r>
          </a:p>
          <a:p>
            <a:r>
              <a:rPr lang="it-IT" altLang="en-US" sz="2400" dirty="0" smtClean="0"/>
              <a:t>ad abbattere le emissioni di gas serra,</a:t>
            </a:r>
          </a:p>
          <a:p>
            <a:r>
              <a:rPr lang="it-IT" altLang="en-US" sz="2400" dirty="0" smtClean="0"/>
              <a:t>a dare nuovi sbocchi al settore agricolo nonché </a:t>
            </a:r>
          </a:p>
          <a:p>
            <a:r>
              <a:rPr lang="it-IT" altLang="en-US" sz="2400" dirty="0" smtClean="0"/>
              <a:t>ad aprire nuove opportunità economiche per i paesi in via di sviluppo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924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dirty="0" smtClean="0"/>
              <a:t>Discussione sulla sostenibilità della produzione di biocarburanti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592" y="1181150"/>
            <a:ext cx="7632848" cy="2972753"/>
          </a:xfrm>
        </p:spPr>
        <p:txBody>
          <a:bodyPr/>
          <a:lstStyle/>
          <a:p>
            <a:pPr marL="0" indent="0">
              <a:buNone/>
            </a:pPr>
            <a:r>
              <a:rPr lang="it-IT" altLang="en-US" sz="2400" dirty="0" smtClean="0"/>
              <a:t>Mancano metodologie specifiche di riferimento su alcuni termini che si riferiscono alle emissioni di gas serra delle singole fasi del processo di produzione:</a:t>
            </a:r>
          </a:p>
          <a:p>
            <a:pPr lvl="1"/>
            <a:r>
              <a:rPr lang="it-IT" altLang="en-US" sz="2000" dirty="0" smtClean="0"/>
              <a:t>emissioni dalla fase di coltivazione;</a:t>
            </a:r>
          </a:p>
          <a:p>
            <a:pPr lvl="1"/>
            <a:r>
              <a:rPr lang="it-IT" altLang="en-US" sz="2000" dirty="0" smtClean="0"/>
              <a:t>emissioni derivanti dal cambio di uso del suolo (guida per il calcolo degli stock di carbonio nel suolo).</a:t>
            </a:r>
          </a:p>
          <a:p>
            <a:pPr lvl="1"/>
            <a:r>
              <a:rPr lang="it-IT" altLang="en-US" sz="2000" dirty="0" smtClean="0"/>
              <a:t>emissioni dei co-prodotti utilizzati come mangimi per animali.</a:t>
            </a:r>
          </a:p>
          <a:p>
            <a:pPr lvl="1"/>
            <a:r>
              <a:rPr lang="it-IT" altLang="en-US" sz="2000" dirty="0" smtClean="0"/>
              <a:t>emissioni fase di trasporto.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057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dirty="0" smtClean="0"/>
              <a:t>Biocarburanti di seconda generazione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584" y="821110"/>
            <a:ext cx="7632848" cy="2972753"/>
          </a:xfrm>
        </p:spPr>
        <p:txBody>
          <a:bodyPr/>
          <a:lstStyle/>
          <a:p>
            <a:r>
              <a:rPr lang="it-IT" altLang="en-US" dirty="0" smtClean="0"/>
              <a:t>I biocarburanti di seconda generazione, o </a:t>
            </a:r>
            <a:r>
              <a:rPr lang="it-IT" altLang="en-US" dirty="0" err="1" smtClean="0"/>
              <a:t>ligneocellulosici</a:t>
            </a:r>
            <a:r>
              <a:rPr lang="it-IT" altLang="en-US" dirty="0" smtClean="0"/>
              <a:t>, non provengono dalla parte edibili delle colture alimentari ma dai residui agricoli</a:t>
            </a:r>
          </a:p>
          <a:p>
            <a:r>
              <a:rPr lang="it-IT" altLang="en-US" dirty="0" smtClean="0"/>
              <a:t>Non hanno ancora raggiunto un livello di commerciabilità</a:t>
            </a:r>
          </a:p>
          <a:p>
            <a:r>
              <a:rPr lang="it-IT" altLang="en-US" dirty="0" smtClean="0"/>
              <a:t>Progressi tecnici sono stati fatti, ma rimangono elevati costi di produzione e non è dimostrata la disponibilità su scala industriale</a:t>
            </a:r>
          </a:p>
          <a:p>
            <a:r>
              <a:rPr lang="it-IT" altLang="en-US" dirty="0" smtClean="0"/>
              <a:t>L’approvvigionamento delle materie prime sostenibili rappresenta un punto di criticità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627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>
          <a:xfrm>
            <a:off x="590600" y="173038"/>
            <a:ext cx="7488832" cy="364713"/>
          </a:xfrm>
        </p:spPr>
        <p:txBody>
          <a:bodyPr/>
          <a:lstStyle/>
          <a:p>
            <a:r>
              <a:rPr lang="it-IT" altLang="en-US" sz="2800" dirty="0" smtClean="0"/>
              <a:t>Biocarburanti delle generazioni successive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0560" y="605086"/>
            <a:ext cx="7992888" cy="3960440"/>
          </a:xfrm>
          <a:solidFill>
            <a:schemeClr val="bg1"/>
          </a:solidFill>
        </p:spPr>
        <p:txBody>
          <a:bodyPr/>
          <a:lstStyle/>
          <a:p>
            <a:r>
              <a:rPr lang="it-IT" altLang="en-US" dirty="0" smtClean="0"/>
              <a:t>La 3°generazione di biocarburanti cerca di migliorare la qualità delle materie prime per aumentare la resa:</a:t>
            </a:r>
          </a:p>
          <a:p>
            <a:pPr lvl="1"/>
            <a:r>
              <a:rPr lang="it-IT" altLang="en-US" dirty="0" smtClean="0"/>
              <a:t>sono stati creati dagli scienziati alberi di pioppo con bassi contenuti di lignina per rendere il processo di lavorazione più facile</a:t>
            </a:r>
          </a:p>
          <a:p>
            <a:r>
              <a:rPr lang="it-IT" altLang="en-US" dirty="0" smtClean="0"/>
              <a:t>Con 4°generazione di biocarburanti si parla di microrganismi geneticamente modificati in grado di catturare grandi quantità di CO2</a:t>
            </a:r>
          </a:p>
          <a:p>
            <a:pPr lvl="1"/>
            <a:r>
              <a:rPr lang="it-IT" altLang="en-US" dirty="0" smtClean="0"/>
              <a:t>La chiave per l’intero processo rendere la produzione di biocarburante di 4°generazione un processo che sottragga più CO2 all’atmosfera di quanta non ne re immetta all’atto della combustione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902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50" name="Rectangle 1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dirty="0" smtClean="0"/>
              <a:t>Cos’è l’idrogeno (1/2)</a:t>
            </a:r>
          </a:p>
        </p:txBody>
      </p:sp>
      <p:sp>
        <p:nvSpPr>
          <p:cNvPr id="197652" name="Rectangle 20"/>
          <p:cNvSpPr>
            <a:spLocks noGrp="1" noChangeArrowheads="1"/>
          </p:cNvSpPr>
          <p:nvPr>
            <p:ph type="body" idx="1"/>
          </p:nvPr>
        </p:nvSpPr>
        <p:spPr>
          <a:xfrm>
            <a:off x="366712" y="821110"/>
            <a:ext cx="7784728" cy="3527872"/>
          </a:xfrm>
        </p:spPr>
        <p:txBody>
          <a:bodyPr/>
          <a:lstStyle/>
          <a:p>
            <a:r>
              <a:rPr lang="it-IT" altLang="en-US" dirty="0" smtClean="0"/>
              <a:t>L’elemento chimico più leggero esistente in natura (contiene un protone e un elettrone). Simbolo: H</a:t>
            </a:r>
          </a:p>
          <a:p>
            <a:r>
              <a:rPr lang="it-IT" altLang="en-US" dirty="0" smtClean="0"/>
              <a:t>A temperature normali è un gas, leggero, incolore, inodore, non tossico (ma altamente combustibile)</a:t>
            </a:r>
          </a:p>
          <a:p>
            <a:r>
              <a:rPr lang="it-IT" altLang="en-US" dirty="0" smtClean="0"/>
              <a:t>Nel gas, l’idrogeno si trova come H2 (due atomi legati fra loro)</a:t>
            </a:r>
          </a:p>
          <a:p>
            <a:r>
              <a:rPr lang="it-IT" altLang="en-US" dirty="0" smtClean="0"/>
              <a:t>Il gas H2 pesa 8 volte meno del metano e 16 volte meno dell’ossigeno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890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50" name="Rectangle 1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dirty="0" smtClean="0"/>
              <a:t>Cos’è l’idrogeno (2/2)</a:t>
            </a:r>
          </a:p>
        </p:txBody>
      </p:sp>
      <p:sp>
        <p:nvSpPr>
          <p:cNvPr id="197652" name="Rectangle 20"/>
          <p:cNvSpPr>
            <a:spLocks noGrp="1" noChangeArrowheads="1"/>
          </p:cNvSpPr>
          <p:nvPr>
            <p:ph type="body" idx="1"/>
          </p:nvPr>
        </p:nvSpPr>
        <p:spPr>
          <a:xfrm>
            <a:off x="366712" y="821110"/>
            <a:ext cx="7784728" cy="3527872"/>
          </a:xfrm>
        </p:spPr>
        <p:txBody>
          <a:bodyPr/>
          <a:lstStyle/>
          <a:p>
            <a:r>
              <a:rPr lang="it-IT" altLang="en-US" dirty="0" smtClean="0"/>
              <a:t>L’idrogeno (come gli altri combustibili) contiene energia chimica nel suo legame. Si può estrarre questa energia facendo reagire il combustibile con l’ossigeno</a:t>
            </a:r>
          </a:p>
          <a:p>
            <a:endParaRPr lang="it-IT" altLang="en-US" dirty="0" smtClean="0"/>
          </a:p>
          <a:p>
            <a:endParaRPr lang="it-IT" altLang="en-US" dirty="0" smtClean="0"/>
          </a:p>
          <a:p>
            <a:r>
              <a:rPr lang="it-IT" altLang="en-US" dirty="0" smtClean="0"/>
              <a:t>Un chilogrammo di H2 che brucia così produce fino a 142 milioni di Joule (invece un chilogrammo di CH4 che brucia così produce fino a 56 milioni di Joule): l’energia necessaria per far bollire circa 475 kg di acqua</a:t>
            </a:r>
          </a:p>
        </p:txBody>
      </p:sp>
      <p:grpSp>
        <p:nvGrpSpPr>
          <p:cNvPr id="197653" name="Group 21"/>
          <p:cNvGrpSpPr>
            <a:grpSpLocks/>
          </p:cNvGrpSpPr>
          <p:nvPr/>
        </p:nvGrpSpPr>
        <p:grpSpPr bwMode="auto">
          <a:xfrm>
            <a:off x="2231926" y="2189262"/>
            <a:ext cx="4148138" cy="334962"/>
            <a:chOff x="880" y="867"/>
            <a:chExt cx="2613" cy="211"/>
          </a:xfrm>
        </p:grpSpPr>
        <p:sp>
          <p:nvSpPr>
            <p:cNvPr id="197654" name="Text Box 81"/>
            <p:cNvSpPr txBox="1">
              <a:spLocks noChangeArrowheads="1"/>
            </p:cNvSpPr>
            <p:nvPr/>
          </p:nvSpPr>
          <p:spPr bwMode="auto">
            <a:xfrm>
              <a:off x="880" y="867"/>
              <a:ext cx="1276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6206" tIns="38103" rIns="76206" bIns="38103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619125" indent="-238125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952500" indent="-1905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333500" indent="-1905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714500" indent="-1905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171700" indent="-1905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628900" indent="-1905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086100" indent="-1905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543300" indent="-1905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it-IT" altLang="en-US" sz="1700" dirty="0">
                  <a:latin typeface="Arial" pitchFamily="34" charset="0"/>
                </a:rPr>
                <a:t>2 H</a:t>
              </a:r>
              <a:r>
                <a:rPr lang="it-IT" altLang="en-US" sz="1700" baseline="-25000" dirty="0">
                  <a:latin typeface="Arial" pitchFamily="34" charset="0"/>
                </a:rPr>
                <a:t>2</a:t>
              </a:r>
              <a:r>
                <a:rPr lang="it-IT" altLang="en-US" sz="1700" dirty="0">
                  <a:latin typeface="Arial" pitchFamily="34" charset="0"/>
                </a:rPr>
                <a:t>     +       O</a:t>
              </a:r>
              <a:r>
                <a:rPr lang="it-IT" altLang="en-US" sz="1700" baseline="-25000" dirty="0">
                  <a:latin typeface="Arial" pitchFamily="34" charset="0"/>
                </a:rPr>
                <a:t>2</a:t>
              </a:r>
              <a:r>
                <a:rPr lang="it-IT" altLang="en-US" sz="1700" dirty="0">
                  <a:latin typeface="Arial" pitchFamily="34" charset="0"/>
                </a:rPr>
                <a:t> </a:t>
              </a:r>
            </a:p>
          </p:txBody>
        </p:sp>
        <p:sp>
          <p:nvSpPr>
            <p:cNvPr id="197655" name="Line 82"/>
            <p:cNvSpPr>
              <a:spLocks noChangeShapeType="1"/>
            </p:cNvSpPr>
            <p:nvPr/>
          </p:nvSpPr>
          <p:spPr bwMode="auto">
            <a:xfrm>
              <a:off x="2253" y="971"/>
              <a:ext cx="4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7656" name="Text Box 83"/>
            <p:cNvSpPr txBox="1">
              <a:spLocks noChangeArrowheads="1"/>
            </p:cNvSpPr>
            <p:nvPr/>
          </p:nvSpPr>
          <p:spPr bwMode="auto">
            <a:xfrm>
              <a:off x="2992" y="867"/>
              <a:ext cx="501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6206" tIns="38103" rIns="76206" bIns="38103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619125" indent="-238125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952500" indent="-1905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333500" indent="-1905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714500" indent="-1905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171700" indent="-1905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628900" indent="-1905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086100" indent="-1905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543300" indent="-1905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it-IT" altLang="en-US" sz="1700">
                  <a:latin typeface="Arial" pitchFamily="34" charset="0"/>
                </a:rPr>
                <a:t>2 H</a:t>
              </a:r>
              <a:r>
                <a:rPr lang="it-IT" altLang="en-US" sz="1700" baseline="-25000">
                  <a:latin typeface="Arial" pitchFamily="34" charset="0"/>
                </a:rPr>
                <a:t>2</a:t>
              </a:r>
              <a:r>
                <a:rPr lang="it-IT" altLang="en-US" sz="1700">
                  <a:latin typeface="Arial" pitchFamily="34" charset="0"/>
                </a:rPr>
                <a:t>O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237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245096" y="173038"/>
            <a:ext cx="8136904" cy="364713"/>
          </a:xfrm>
        </p:spPr>
        <p:txBody>
          <a:bodyPr/>
          <a:lstStyle/>
          <a:p>
            <a:r>
              <a:rPr lang="it-IT" altLang="en-US" sz="2600" dirty="0" smtClean="0"/>
              <a:t>Potere calorifico inferiore dei diversi combustibili</a:t>
            </a:r>
          </a:p>
        </p:txBody>
      </p:sp>
      <p:pic>
        <p:nvPicPr>
          <p:cNvPr id="205829" name="Picture 10" descr="C:\Documents and Settings\lsdm\Documenti\Mau\Idrogeno\energycontent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8"/>
          <a:stretch>
            <a:fillRect/>
          </a:stretch>
        </p:blipFill>
        <p:spPr bwMode="auto">
          <a:xfrm>
            <a:off x="1314997" y="821110"/>
            <a:ext cx="7067003" cy="3138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30" name="Text Box 11"/>
          <p:cNvSpPr txBox="1">
            <a:spLocks noChangeArrowheads="1"/>
          </p:cNvSpPr>
          <p:nvPr/>
        </p:nvSpPr>
        <p:spPr bwMode="auto">
          <a:xfrm>
            <a:off x="-11128" y="821110"/>
            <a:ext cx="1440383" cy="2723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206" tIns="38103" rIns="76206" bIns="38103">
            <a:spAutoFit/>
          </a:bodyPr>
          <a:lstStyle>
            <a:lvl1pPr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619125" indent="-238125"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952500" indent="-190500"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333500" indent="-190500"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1714500" indent="-190500"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171700" indent="-190500" defTabSz="7620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628900" indent="-190500" defTabSz="7620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086100" indent="-190500" defTabSz="7620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543300" indent="-190500" defTabSz="7620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r" eaLnBrk="1" hangingPunct="1">
              <a:lnSpc>
                <a:spcPct val="125000"/>
              </a:lnSpc>
            </a:pPr>
            <a:r>
              <a:rPr lang="it-IT" altLang="en-US" sz="1400" b="1" dirty="0">
                <a:latin typeface="Times New Roman" pitchFamily="18" charset="0"/>
              </a:rPr>
              <a:t>legno</a:t>
            </a:r>
          </a:p>
          <a:p>
            <a:pPr algn="r" eaLnBrk="1" hangingPunct="1">
              <a:lnSpc>
                <a:spcPct val="125000"/>
              </a:lnSpc>
            </a:pPr>
            <a:r>
              <a:rPr lang="it-IT" altLang="en-US" sz="1400" b="1" dirty="0">
                <a:latin typeface="Times New Roman" pitchFamily="18" charset="0"/>
              </a:rPr>
              <a:t>carbone</a:t>
            </a:r>
          </a:p>
          <a:p>
            <a:pPr algn="r" eaLnBrk="1" hangingPunct="1">
              <a:lnSpc>
                <a:spcPct val="125000"/>
              </a:lnSpc>
            </a:pPr>
            <a:r>
              <a:rPr lang="it-IT" altLang="en-US" sz="1400" b="1" dirty="0">
                <a:latin typeface="Times New Roman" pitchFamily="18" charset="0"/>
              </a:rPr>
              <a:t>petrolio</a:t>
            </a:r>
          </a:p>
          <a:p>
            <a:pPr algn="r" eaLnBrk="1" hangingPunct="1">
              <a:lnSpc>
                <a:spcPct val="125000"/>
              </a:lnSpc>
            </a:pPr>
            <a:r>
              <a:rPr lang="it-IT" altLang="en-US" sz="1400" b="1" dirty="0">
                <a:latin typeface="Times New Roman" pitchFamily="18" charset="0"/>
              </a:rPr>
              <a:t>kerosene</a:t>
            </a:r>
          </a:p>
          <a:p>
            <a:pPr algn="r" eaLnBrk="1" hangingPunct="1">
              <a:lnSpc>
                <a:spcPct val="125000"/>
              </a:lnSpc>
            </a:pPr>
            <a:r>
              <a:rPr lang="it-IT" altLang="en-US" sz="1400" b="1" dirty="0">
                <a:latin typeface="Times New Roman" pitchFamily="18" charset="0"/>
              </a:rPr>
              <a:t>etanolo</a:t>
            </a:r>
          </a:p>
          <a:p>
            <a:pPr algn="r" eaLnBrk="1" hangingPunct="1">
              <a:lnSpc>
                <a:spcPct val="125000"/>
              </a:lnSpc>
            </a:pPr>
            <a:r>
              <a:rPr lang="it-IT" altLang="en-US" sz="1400" b="1" dirty="0">
                <a:latin typeface="Times New Roman" pitchFamily="18" charset="0"/>
              </a:rPr>
              <a:t>metanolo</a:t>
            </a:r>
          </a:p>
          <a:p>
            <a:pPr algn="r" eaLnBrk="1" hangingPunct="1">
              <a:lnSpc>
                <a:spcPct val="125000"/>
              </a:lnSpc>
            </a:pPr>
            <a:r>
              <a:rPr lang="it-IT" altLang="en-US" sz="1400" b="1" dirty="0">
                <a:latin typeface="Times New Roman" pitchFamily="18" charset="0"/>
              </a:rPr>
              <a:t>metano</a:t>
            </a:r>
          </a:p>
          <a:p>
            <a:pPr algn="r" eaLnBrk="1" hangingPunct="1">
              <a:lnSpc>
                <a:spcPct val="125000"/>
              </a:lnSpc>
            </a:pPr>
            <a:r>
              <a:rPr lang="it-IT" altLang="en-US" sz="1400" b="1" dirty="0">
                <a:latin typeface="Times New Roman" pitchFamily="18" charset="0"/>
              </a:rPr>
              <a:t>gas naturale</a:t>
            </a:r>
          </a:p>
          <a:p>
            <a:pPr algn="r" eaLnBrk="1" hangingPunct="1">
              <a:lnSpc>
                <a:spcPct val="125000"/>
              </a:lnSpc>
            </a:pPr>
            <a:r>
              <a:rPr lang="it-IT" altLang="en-US" sz="1400" b="1" dirty="0">
                <a:latin typeface="Times New Roman" pitchFamily="18" charset="0"/>
              </a:rPr>
              <a:t>benzina</a:t>
            </a:r>
          </a:p>
          <a:p>
            <a:pPr algn="r" eaLnBrk="1" hangingPunct="1">
              <a:lnSpc>
                <a:spcPct val="125000"/>
              </a:lnSpc>
            </a:pPr>
            <a:r>
              <a:rPr lang="it-IT" altLang="en-US" sz="1400" b="1" dirty="0">
                <a:solidFill>
                  <a:srgbClr val="FF0000"/>
                </a:solidFill>
                <a:latin typeface="Times New Roman" pitchFamily="18" charset="0"/>
              </a:rPr>
              <a:t>idrogeno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962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dirty="0" smtClean="0"/>
              <a:t>Energia specifica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0600" y="821110"/>
            <a:ext cx="7543800" cy="266429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altLang="en-US" dirty="0" smtClean="0"/>
              <a:t>L’energia (espressa in MJ) liberata dalla combustione di 1 kg di idrogeno è di gran lunga superiore agli altri; l’idrogeno è il combustibile più energetico a parità di peso</a:t>
            </a:r>
          </a:p>
          <a:p>
            <a:pPr>
              <a:lnSpc>
                <a:spcPct val="90000"/>
              </a:lnSpc>
            </a:pPr>
            <a:r>
              <a:rPr lang="it-IT" altLang="en-US" dirty="0" smtClean="0"/>
              <a:t>Il problema è che l’idrogeno è così leggero (cioè ha una densità così bassa) che occupa molto spazio: 1 kg di H2 occupa 56 litri, mentre 1 kg di benzina occupa circa 1 litro.</a:t>
            </a:r>
          </a:p>
          <a:p>
            <a:pPr>
              <a:lnSpc>
                <a:spcPct val="90000"/>
              </a:lnSpc>
            </a:pPr>
            <a:endParaRPr lang="it-IT" alt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507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dirty="0" smtClean="0"/>
              <a:t>L’idrogeno come vettore energetico al pari dell’elettricità (1/2)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altLang="en-US" dirty="0" smtClean="0"/>
              <a:t>L’idrogeno non è una fonte energetica, è solo un “vettore energetico” di energia: l’energia (proveniente da qualche altra fonte) viene spesa per produrre H2 in qualche posto, poi l’H2 viene trasportato dove serve e “bruciato” nelle pile a combustibile per riottenere l’energia che avevamo “immagazzinato”.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571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dirty="0" smtClean="0"/>
              <a:t>L’idrogeno come vettore energetico al pari dell’elettricità (2/2)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2648" y="1181150"/>
            <a:ext cx="7128425" cy="2972753"/>
          </a:xfrm>
        </p:spPr>
        <p:txBody>
          <a:bodyPr/>
          <a:lstStyle/>
          <a:p>
            <a:r>
              <a:rPr lang="it-IT" altLang="en-US" dirty="0" smtClean="0"/>
              <a:t>Un problema è che l’idrogeno gassoso (H2) non si trova sulla terra: è troppo leggero e sfugge alla nostra forza di gravità</a:t>
            </a:r>
          </a:p>
          <a:p>
            <a:r>
              <a:rPr lang="it-IT" altLang="en-US" dirty="0" smtClean="0"/>
              <a:t>Prima di usarlo, bisogna quindi produrlo, e si pone il problema della sorgente energetica.</a:t>
            </a:r>
          </a:p>
          <a:p>
            <a:r>
              <a:rPr lang="it-IT" altLang="en-US" dirty="0" smtClean="0"/>
              <a:t>Quindi è un combustibile pulito solo se il processo in cui è prodotto è a sua volta pulito: altrimenti l’inquinamento viene solo trasferito dal luogo di utilizzo al luogo di produzione.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54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dirty="0" smtClean="0"/>
              <a:t>L’utilizzo dell’idrogeno per autotrazione</a:t>
            </a:r>
          </a:p>
        </p:txBody>
      </p:sp>
      <p:sp>
        <p:nvSpPr>
          <p:cNvPr id="17203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62608" y="893118"/>
            <a:ext cx="7488832" cy="2972753"/>
          </a:xfrm>
        </p:spPr>
        <p:txBody>
          <a:bodyPr/>
          <a:lstStyle/>
          <a:p>
            <a:pPr marL="0" indent="0">
              <a:buNone/>
            </a:pPr>
            <a:r>
              <a:rPr lang="it-IT" altLang="en-US" dirty="0" smtClean="0"/>
              <a:t>L’idrogeno può rilasciare l’energia chimica che ha accumulato in due modi:</a:t>
            </a:r>
          </a:p>
          <a:p>
            <a:r>
              <a:rPr lang="it-IT" altLang="en-US" dirty="0" smtClean="0"/>
              <a:t>tramite sistemi elettrochimici (le celle a combustibile) che convertono direttamente l'energia chimica di un combustibile in energia elettrica</a:t>
            </a:r>
          </a:p>
          <a:p>
            <a:pPr lvl="1"/>
            <a:r>
              <a:rPr lang="it-IT" altLang="en-US" dirty="0" smtClean="0"/>
              <a:t>quindi l’energia elettrica prodotta viene utilizzata per alimentare dei motori elettrici</a:t>
            </a:r>
          </a:p>
          <a:p>
            <a:r>
              <a:rPr lang="it-IT" altLang="en-US" dirty="0" smtClean="0"/>
              <a:t>bruciando</a:t>
            </a:r>
          </a:p>
          <a:p>
            <a:pPr lvl="1"/>
            <a:r>
              <a:rPr lang="it-IT" altLang="en-US" dirty="0" smtClean="0"/>
              <a:t>al pari della benzina, del GPL e del gas naturale può essere utilizzato per alimentare un motore ad accensione comandata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547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00038"/>
            <a:ext cx="7124700" cy="825500"/>
          </a:xfrm>
        </p:spPr>
        <p:txBody>
          <a:bodyPr/>
          <a:lstStyle/>
          <a:p>
            <a:r>
              <a:rPr lang="it-IT" altLang="en-US" sz="2800" dirty="0" smtClean="0"/>
              <a:t>Le Celle a Combustibile (1/2)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0388" y="893118"/>
            <a:ext cx="7447036" cy="3675707"/>
          </a:xfrm>
        </p:spPr>
        <p:txBody>
          <a:bodyPr/>
          <a:lstStyle/>
          <a:p>
            <a:r>
              <a:rPr lang="it-IT" altLang="en-US" sz="2000" dirty="0" smtClean="0"/>
              <a:t>Le celle a combustibile sono dei sistemi elettrochimici che convertono direttamente l'energia chimica di un combustibile in energia elettrica, secondo un processo isotermo ed isobaro</a:t>
            </a:r>
          </a:p>
          <a:p>
            <a:r>
              <a:rPr lang="it-IT" altLang="en-US" sz="2000" dirty="0" smtClean="0"/>
              <a:t>La cella è composta da due elettrodi di materiale poroso, separati da un elettrolita</a:t>
            </a:r>
          </a:p>
          <a:p>
            <a:pPr lvl="1"/>
            <a:r>
              <a:rPr lang="it-IT" altLang="en-US" sz="2000" dirty="0" smtClean="0"/>
              <a:t>gli elettrodi fungono da siti catalitici per la scissione dei reagenti in ioni</a:t>
            </a:r>
          </a:p>
          <a:p>
            <a:pPr lvl="1"/>
            <a:r>
              <a:rPr lang="it-IT" altLang="en-US" sz="2000" dirty="0" smtClean="0"/>
              <a:t>l‘elettrolita conduce gli ioni impedendo il passaggio della corrente elettrica, utilizzata da un circuito esterno ai capi dei due elettrodi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184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00038"/>
            <a:ext cx="7124700" cy="825500"/>
          </a:xfrm>
        </p:spPr>
        <p:txBody>
          <a:bodyPr/>
          <a:lstStyle/>
          <a:p>
            <a:r>
              <a:rPr lang="it-IT" altLang="en-US" sz="2800" dirty="0" smtClean="0"/>
              <a:t>Le Celle a Combustibile (2/2)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0388" y="990600"/>
            <a:ext cx="7124700" cy="35782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altLang="en-US" sz="2000" dirty="0" smtClean="0"/>
              <a:t>Nella pila a combustibile, combustibile ed ossidante si combinano sotto forma di ioni, non in modo diretto ma attraverso un percorso elettrolitico.</a:t>
            </a:r>
          </a:p>
          <a:p>
            <a:pPr>
              <a:lnSpc>
                <a:spcPct val="90000"/>
              </a:lnSpc>
            </a:pPr>
            <a:r>
              <a:rPr lang="it-IT" altLang="en-US" sz="2000" dirty="0" smtClean="0"/>
              <a:t>I reagenti sono esterni alla pila (ne' gli elettrodi ne' l'elettrolita vengono consumati nel complesso della reazione)</a:t>
            </a:r>
          </a:p>
          <a:p>
            <a:pPr>
              <a:lnSpc>
                <a:spcPct val="90000"/>
              </a:lnSpc>
            </a:pPr>
            <a:r>
              <a:rPr lang="it-IT" altLang="en-US" sz="2000" dirty="0" smtClean="0"/>
              <a:t>In teoria, qualunque reazione di ossidazione e riduzione può essere alla base di una pila a combustibile. É essenziale, comunque, che la reazione sia di tipo ionico e che il trasporto di cariche elettriche avvenga rapidamente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162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 descr="schemacell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9663"/>
            <a:ext cx="4119563" cy="316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939" name="Rectangle 3"/>
          <p:cNvSpPr>
            <a:spLocks noGrp="1" noChangeArrowheads="1"/>
          </p:cNvSpPr>
          <p:nvPr>
            <p:ph type="title"/>
          </p:nvPr>
        </p:nvSpPr>
        <p:spPr>
          <a:xfrm>
            <a:off x="628650" y="173038"/>
            <a:ext cx="7124700" cy="825500"/>
          </a:xfrm>
        </p:spPr>
        <p:txBody>
          <a:bodyPr/>
          <a:lstStyle/>
          <a:p>
            <a:r>
              <a:rPr lang="it-IT" altLang="en-US" sz="2800" dirty="0" smtClean="0"/>
              <a:t>Schema delle Celle a Combustibile</a:t>
            </a:r>
          </a:p>
        </p:txBody>
      </p:sp>
      <p:pic>
        <p:nvPicPr>
          <p:cNvPr id="167940" name="Picture 4" descr="fc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800" y="709663"/>
            <a:ext cx="3625850" cy="300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941" name="Picture 5" descr="stack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00" y="3125788"/>
            <a:ext cx="27686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942" name="Rectangle 6"/>
          <p:cNvSpPr>
            <a:spLocks noChangeArrowheads="1"/>
          </p:cNvSpPr>
          <p:nvPr/>
        </p:nvSpPr>
        <p:spPr bwMode="auto">
          <a:xfrm>
            <a:off x="0" y="3713213"/>
            <a:ext cx="41910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5412" tIns="37045" rIns="75412" bIns="37045">
            <a:spAutoFit/>
          </a:bodyPr>
          <a:lstStyle>
            <a:lvl1pPr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381000"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762000"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143000"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1524000"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1981200" defTabSz="7620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438400" defTabSz="7620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2895600" defTabSz="7620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352800" defTabSz="7620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it-IT" altLang="en-US" sz="1300" b="1">
                <a:solidFill>
                  <a:srgbClr val="00279F"/>
                </a:solidFill>
                <a:latin typeface="Times New Roman" pitchFamily="18" charset="0"/>
              </a:rPr>
              <a:t>Reazione anodica  	H</a:t>
            </a:r>
            <a:r>
              <a:rPr lang="it-IT" altLang="en-US" sz="1300" b="1" baseline="-25000">
                <a:solidFill>
                  <a:srgbClr val="00279F"/>
                </a:solidFill>
                <a:latin typeface="Times New Roman" pitchFamily="18" charset="0"/>
              </a:rPr>
              <a:t>2</a:t>
            </a:r>
            <a:r>
              <a:rPr lang="it-IT" altLang="en-US" b="1" baseline="-25000">
                <a:solidFill>
                  <a:srgbClr val="00279F"/>
                </a:solidFill>
                <a:latin typeface="Times New Roman" pitchFamily="18" charset="0"/>
              </a:rPr>
              <a:t>  </a:t>
            </a:r>
            <a:r>
              <a:rPr lang="it-IT" altLang="en-US" sz="1300" b="1">
                <a:solidFill>
                  <a:srgbClr val="00279F"/>
                </a:solidFill>
                <a:latin typeface="Times New Roman" pitchFamily="18" charset="0"/>
              </a:rPr>
              <a:t>=&gt; 2H</a:t>
            </a:r>
            <a:r>
              <a:rPr lang="it-IT" altLang="en-US" sz="1300" b="1" baseline="30000">
                <a:solidFill>
                  <a:srgbClr val="00279F"/>
                </a:solidFill>
                <a:latin typeface="Times New Roman" pitchFamily="18" charset="0"/>
              </a:rPr>
              <a:t>+</a:t>
            </a:r>
            <a:r>
              <a:rPr lang="it-IT" altLang="en-US" sz="1300" b="1">
                <a:solidFill>
                  <a:srgbClr val="00279F"/>
                </a:solidFill>
                <a:latin typeface="Times New Roman" pitchFamily="18" charset="0"/>
              </a:rPr>
              <a:t>+ 2e</a:t>
            </a:r>
            <a:r>
              <a:rPr lang="it-IT" altLang="en-US" sz="1300" b="1" baseline="30000">
                <a:solidFill>
                  <a:srgbClr val="00279F"/>
                </a:solidFill>
                <a:latin typeface="Times New Roman" pitchFamily="18" charset="0"/>
              </a:rPr>
              <a:t>-</a:t>
            </a:r>
            <a:endParaRPr lang="it-IT" altLang="en-US" sz="1300" b="1">
              <a:solidFill>
                <a:srgbClr val="00279F"/>
              </a:solidFill>
              <a:latin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it-IT" altLang="en-US" sz="1300" b="1">
                <a:solidFill>
                  <a:srgbClr val="00279F"/>
                </a:solidFill>
                <a:latin typeface="Times New Roman" pitchFamily="18" charset="0"/>
              </a:rPr>
              <a:t>Reazione catodica   	1/2 O</a:t>
            </a:r>
            <a:r>
              <a:rPr lang="it-IT" altLang="en-US" sz="1300" b="1" baseline="-25000">
                <a:solidFill>
                  <a:srgbClr val="00279F"/>
                </a:solidFill>
                <a:latin typeface="Times New Roman" pitchFamily="18" charset="0"/>
              </a:rPr>
              <a:t>2</a:t>
            </a:r>
            <a:r>
              <a:rPr lang="it-IT" altLang="en-US" sz="1300" b="1">
                <a:solidFill>
                  <a:srgbClr val="00279F"/>
                </a:solidFill>
                <a:latin typeface="Times New Roman" pitchFamily="18" charset="0"/>
              </a:rPr>
              <a:t> + 2H</a:t>
            </a:r>
            <a:r>
              <a:rPr lang="it-IT" altLang="en-US" sz="1300" b="1" baseline="30000">
                <a:solidFill>
                  <a:srgbClr val="00279F"/>
                </a:solidFill>
                <a:latin typeface="Times New Roman" pitchFamily="18" charset="0"/>
              </a:rPr>
              <a:t>+</a:t>
            </a:r>
            <a:r>
              <a:rPr lang="it-IT" altLang="en-US" sz="1300" b="1">
                <a:solidFill>
                  <a:srgbClr val="00279F"/>
                </a:solidFill>
                <a:latin typeface="Times New Roman" pitchFamily="18" charset="0"/>
              </a:rPr>
              <a:t> + 2e</a:t>
            </a:r>
            <a:r>
              <a:rPr lang="it-IT" altLang="en-US" sz="1300" b="1" baseline="30000">
                <a:solidFill>
                  <a:srgbClr val="00279F"/>
                </a:solidFill>
                <a:latin typeface="Times New Roman" pitchFamily="18" charset="0"/>
              </a:rPr>
              <a:t>-</a:t>
            </a:r>
            <a:r>
              <a:rPr lang="it-IT" altLang="en-US" b="1">
                <a:solidFill>
                  <a:srgbClr val="00279F"/>
                </a:solidFill>
                <a:latin typeface="Times New Roman" pitchFamily="18" charset="0"/>
              </a:rPr>
              <a:t> =&gt;</a:t>
            </a:r>
            <a:r>
              <a:rPr lang="it-IT" altLang="en-US" sz="1300" b="1">
                <a:solidFill>
                  <a:srgbClr val="00279F"/>
                </a:solidFill>
                <a:latin typeface="Times New Roman" pitchFamily="18" charset="0"/>
              </a:rPr>
              <a:t>  H</a:t>
            </a:r>
            <a:r>
              <a:rPr lang="it-IT" altLang="en-US" sz="1300" b="1" baseline="-25000">
                <a:solidFill>
                  <a:srgbClr val="00279F"/>
                </a:solidFill>
                <a:latin typeface="Times New Roman" pitchFamily="18" charset="0"/>
              </a:rPr>
              <a:t>2</a:t>
            </a:r>
            <a:r>
              <a:rPr lang="it-IT" altLang="en-US" sz="1300" b="1">
                <a:solidFill>
                  <a:srgbClr val="00279F"/>
                </a:solidFill>
                <a:latin typeface="Times New Roman" pitchFamily="18" charset="0"/>
              </a:rPr>
              <a:t>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967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22667" y="101030"/>
            <a:ext cx="6929702" cy="364713"/>
          </a:xfrm>
        </p:spPr>
        <p:txBody>
          <a:bodyPr/>
          <a:lstStyle/>
          <a:p>
            <a:r>
              <a:rPr lang="it-IT" altLang="en-US" sz="2800" dirty="0" smtClean="0"/>
              <a:t>Powertrain ad Idrogeno con FC (diretto)</a:t>
            </a:r>
          </a:p>
        </p:txBody>
      </p:sp>
      <p:sp>
        <p:nvSpPr>
          <p:cNvPr id="173300" name="Rectangle 244"/>
          <p:cNvSpPr>
            <a:spLocks noGrp="1" noChangeArrowheads="1"/>
          </p:cNvSpPr>
          <p:nvPr>
            <p:ph type="body" sz="half" idx="2"/>
          </p:nvPr>
        </p:nvSpPr>
        <p:spPr>
          <a:xfrm>
            <a:off x="305187" y="2169071"/>
            <a:ext cx="7992888" cy="1651531"/>
          </a:xfrm>
        </p:spPr>
        <p:txBody>
          <a:bodyPr/>
          <a:lstStyle/>
          <a:p>
            <a:pPr marL="0" indent="0">
              <a:buNone/>
            </a:pPr>
            <a:r>
              <a:rPr lang="it-IT" altLang="en-US" sz="2200" dirty="0" smtClean="0"/>
              <a:t>Nella configurazione diretta la cella deve produrre istantaneamente la potenza richiesta dal motore il che richiede che la cella </a:t>
            </a:r>
          </a:p>
          <a:p>
            <a:r>
              <a:rPr lang="it-IT" altLang="en-US" sz="2000" dirty="0" smtClean="0"/>
              <a:t>vari il carico molto rapidamente</a:t>
            </a:r>
          </a:p>
          <a:p>
            <a:r>
              <a:rPr lang="it-IT" altLang="en-US" sz="2000" dirty="0" smtClean="0"/>
              <a:t>sia dimensionata per produrre la potenza di picco del motore elettrico</a:t>
            </a:r>
          </a:p>
        </p:txBody>
      </p:sp>
      <p:grpSp>
        <p:nvGrpSpPr>
          <p:cNvPr id="173134" name="Group 78"/>
          <p:cNvGrpSpPr>
            <a:grpSpLocks/>
          </p:cNvGrpSpPr>
          <p:nvPr/>
        </p:nvGrpSpPr>
        <p:grpSpPr bwMode="auto">
          <a:xfrm>
            <a:off x="501547" y="674332"/>
            <a:ext cx="5758988" cy="1740518"/>
            <a:chOff x="2656" y="1468"/>
            <a:chExt cx="2310" cy="694"/>
          </a:xfrm>
        </p:grpSpPr>
        <p:sp>
          <p:nvSpPr>
            <p:cNvPr id="173135" name="Rectangle 79"/>
            <p:cNvSpPr>
              <a:spLocks noChangeArrowheads="1"/>
            </p:cNvSpPr>
            <p:nvPr/>
          </p:nvSpPr>
          <p:spPr bwMode="auto">
            <a:xfrm>
              <a:off x="3391" y="1966"/>
              <a:ext cx="41" cy="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32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it-IT" altLang="en-US" sz="36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136" name="Freeform 80"/>
            <p:cNvSpPr>
              <a:spLocks/>
            </p:cNvSpPr>
            <p:nvPr/>
          </p:nvSpPr>
          <p:spPr bwMode="auto">
            <a:xfrm>
              <a:off x="3521" y="1552"/>
              <a:ext cx="23" cy="423"/>
            </a:xfrm>
            <a:custGeom>
              <a:avLst/>
              <a:gdLst>
                <a:gd name="T0" fmla="*/ 34 w 35"/>
                <a:gd name="T1" fmla="*/ 0 h 681"/>
                <a:gd name="T2" fmla="*/ 0 w 35"/>
                <a:gd name="T3" fmla="*/ 0 h 681"/>
                <a:gd name="T4" fmla="*/ 1 w 35"/>
                <a:gd name="T5" fmla="*/ 681 h 681"/>
                <a:gd name="T6" fmla="*/ 35 w 35"/>
                <a:gd name="T7" fmla="*/ 681 h 681"/>
                <a:gd name="T8" fmla="*/ 34 w 35"/>
                <a:gd name="T9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681">
                  <a:moveTo>
                    <a:pt x="34" y="0"/>
                  </a:moveTo>
                  <a:lnTo>
                    <a:pt x="0" y="0"/>
                  </a:lnTo>
                  <a:lnTo>
                    <a:pt x="1" y="681"/>
                  </a:lnTo>
                  <a:lnTo>
                    <a:pt x="35" y="681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2400"/>
            </a:p>
          </p:txBody>
        </p:sp>
        <p:grpSp>
          <p:nvGrpSpPr>
            <p:cNvPr id="173137" name="Group 81"/>
            <p:cNvGrpSpPr>
              <a:grpSpLocks/>
            </p:cNvGrpSpPr>
            <p:nvPr/>
          </p:nvGrpSpPr>
          <p:grpSpPr bwMode="auto">
            <a:xfrm>
              <a:off x="3406" y="1468"/>
              <a:ext cx="252" cy="84"/>
              <a:chOff x="3541" y="1855"/>
              <a:chExt cx="203" cy="68"/>
            </a:xfrm>
          </p:grpSpPr>
          <p:sp>
            <p:nvSpPr>
              <p:cNvPr id="173138" name="Freeform 82"/>
              <p:cNvSpPr>
                <a:spLocks/>
              </p:cNvSpPr>
              <p:nvPr/>
            </p:nvSpPr>
            <p:spPr bwMode="auto">
              <a:xfrm>
                <a:off x="3541" y="1855"/>
                <a:ext cx="203" cy="68"/>
              </a:xfrm>
              <a:custGeom>
                <a:avLst/>
                <a:gdLst>
                  <a:gd name="T0" fmla="*/ 23 w 407"/>
                  <a:gd name="T1" fmla="*/ 0 h 136"/>
                  <a:gd name="T2" fmla="*/ 14 w 407"/>
                  <a:gd name="T3" fmla="*/ 2 h 136"/>
                  <a:gd name="T4" fmla="*/ 7 w 407"/>
                  <a:gd name="T5" fmla="*/ 7 h 136"/>
                  <a:gd name="T6" fmla="*/ 2 w 407"/>
                  <a:gd name="T7" fmla="*/ 14 h 136"/>
                  <a:gd name="T8" fmla="*/ 0 w 407"/>
                  <a:gd name="T9" fmla="*/ 23 h 136"/>
                  <a:gd name="T10" fmla="*/ 0 w 407"/>
                  <a:gd name="T11" fmla="*/ 114 h 136"/>
                  <a:gd name="T12" fmla="*/ 2 w 407"/>
                  <a:gd name="T13" fmla="*/ 122 h 136"/>
                  <a:gd name="T14" fmla="*/ 7 w 407"/>
                  <a:gd name="T15" fmla="*/ 129 h 136"/>
                  <a:gd name="T16" fmla="*/ 14 w 407"/>
                  <a:gd name="T17" fmla="*/ 135 h 136"/>
                  <a:gd name="T18" fmla="*/ 23 w 407"/>
                  <a:gd name="T19" fmla="*/ 136 h 136"/>
                  <a:gd name="T20" fmla="*/ 385 w 407"/>
                  <a:gd name="T21" fmla="*/ 136 h 136"/>
                  <a:gd name="T22" fmla="*/ 393 w 407"/>
                  <a:gd name="T23" fmla="*/ 135 h 136"/>
                  <a:gd name="T24" fmla="*/ 400 w 407"/>
                  <a:gd name="T25" fmla="*/ 129 h 136"/>
                  <a:gd name="T26" fmla="*/ 406 w 407"/>
                  <a:gd name="T27" fmla="*/ 122 h 136"/>
                  <a:gd name="T28" fmla="*/ 407 w 407"/>
                  <a:gd name="T29" fmla="*/ 114 h 136"/>
                  <a:gd name="T30" fmla="*/ 407 w 407"/>
                  <a:gd name="T31" fmla="*/ 23 h 136"/>
                  <a:gd name="T32" fmla="*/ 406 w 407"/>
                  <a:gd name="T33" fmla="*/ 14 h 136"/>
                  <a:gd name="T34" fmla="*/ 400 w 407"/>
                  <a:gd name="T35" fmla="*/ 7 h 136"/>
                  <a:gd name="T36" fmla="*/ 393 w 407"/>
                  <a:gd name="T37" fmla="*/ 2 h 136"/>
                  <a:gd name="T38" fmla="*/ 385 w 407"/>
                  <a:gd name="T39" fmla="*/ 0 h 136"/>
                  <a:gd name="T40" fmla="*/ 23 w 407"/>
                  <a:gd name="T41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7" h="136">
                    <a:moveTo>
                      <a:pt x="23" y="0"/>
                    </a:moveTo>
                    <a:lnTo>
                      <a:pt x="14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3"/>
                    </a:lnTo>
                    <a:lnTo>
                      <a:pt x="0" y="114"/>
                    </a:lnTo>
                    <a:lnTo>
                      <a:pt x="2" y="122"/>
                    </a:lnTo>
                    <a:lnTo>
                      <a:pt x="7" y="129"/>
                    </a:lnTo>
                    <a:lnTo>
                      <a:pt x="14" y="135"/>
                    </a:lnTo>
                    <a:lnTo>
                      <a:pt x="23" y="136"/>
                    </a:lnTo>
                    <a:lnTo>
                      <a:pt x="385" y="136"/>
                    </a:lnTo>
                    <a:lnTo>
                      <a:pt x="393" y="135"/>
                    </a:lnTo>
                    <a:lnTo>
                      <a:pt x="400" y="129"/>
                    </a:lnTo>
                    <a:lnTo>
                      <a:pt x="406" y="122"/>
                    </a:lnTo>
                    <a:lnTo>
                      <a:pt x="407" y="114"/>
                    </a:lnTo>
                    <a:lnTo>
                      <a:pt x="407" y="23"/>
                    </a:lnTo>
                    <a:lnTo>
                      <a:pt x="406" y="14"/>
                    </a:lnTo>
                    <a:lnTo>
                      <a:pt x="400" y="7"/>
                    </a:lnTo>
                    <a:lnTo>
                      <a:pt x="393" y="2"/>
                    </a:lnTo>
                    <a:lnTo>
                      <a:pt x="385" y="0"/>
                    </a:lnTo>
                    <a:lnTo>
                      <a:pt x="23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2400"/>
              </a:p>
            </p:txBody>
          </p:sp>
          <p:sp>
            <p:nvSpPr>
              <p:cNvPr id="173139" name="Freeform 83"/>
              <p:cNvSpPr>
                <a:spLocks/>
              </p:cNvSpPr>
              <p:nvPr/>
            </p:nvSpPr>
            <p:spPr bwMode="auto">
              <a:xfrm>
                <a:off x="3541" y="1855"/>
                <a:ext cx="203" cy="68"/>
              </a:xfrm>
              <a:custGeom>
                <a:avLst/>
                <a:gdLst>
                  <a:gd name="T0" fmla="*/ 23 w 407"/>
                  <a:gd name="T1" fmla="*/ 0 h 136"/>
                  <a:gd name="T2" fmla="*/ 14 w 407"/>
                  <a:gd name="T3" fmla="*/ 2 h 136"/>
                  <a:gd name="T4" fmla="*/ 7 w 407"/>
                  <a:gd name="T5" fmla="*/ 7 h 136"/>
                  <a:gd name="T6" fmla="*/ 2 w 407"/>
                  <a:gd name="T7" fmla="*/ 14 h 136"/>
                  <a:gd name="T8" fmla="*/ 0 w 407"/>
                  <a:gd name="T9" fmla="*/ 23 h 136"/>
                  <a:gd name="T10" fmla="*/ 0 w 407"/>
                  <a:gd name="T11" fmla="*/ 114 h 136"/>
                  <a:gd name="T12" fmla="*/ 2 w 407"/>
                  <a:gd name="T13" fmla="*/ 122 h 136"/>
                  <a:gd name="T14" fmla="*/ 7 w 407"/>
                  <a:gd name="T15" fmla="*/ 129 h 136"/>
                  <a:gd name="T16" fmla="*/ 14 w 407"/>
                  <a:gd name="T17" fmla="*/ 135 h 136"/>
                  <a:gd name="T18" fmla="*/ 23 w 407"/>
                  <a:gd name="T19" fmla="*/ 136 h 136"/>
                  <a:gd name="T20" fmla="*/ 385 w 407"/>
                  <a:gd name="T21" fmla="*/ 136 h 136"/>
                  <a:gd name="T22" fmla="*/ 393 w 407"/>
                  <a:gd name="T23" fmla="*/ 135 h 136"/>
                  <a:gd name="T24" fmla="*/ 400 w 407"/>
                  <a:gd name="T25" fmla="*/ 129 h 136"/>
                  <a:gd name="T26" fmla="*/ 406 w 407"/>
                  <a:gd name="T27" fmla="*/ 122 h 136"/>
                  <a:gd name="T28" fmla="*/ 407 w 407"/>
                  <a:gd name="T29" fmla="*/ 114 h 136"/>
                  <a:gd name="T30" fmla="*/ 407 w 407"/>
                  <a:gd name="T31" fmla="*/ 23 h 136"/>
                  <a:gd name="T32" fmla="*/ 406 w 407"/>
                  <a:gd name="T33" fmla="*/ 14 h 136"/>
                  <a:gd name="T34" fmla="*/ 400 w 407"/>
                  <a:gd name="T35" fmla="*/ 7 h 136"/>
                  <a:gd name="T36" fmla="*/ 393 w 407"/>
                  <a:gd name="T37" fmla="*/ 2 h 136"/>
                  <a:gd name="T38" fmla="*/ 385 w 407"/>
                  <a:gd name="T39" fmla="*/ 0 h 136"/>
                  <a:gd name="T40" fmla="*/ 23 w 407"/>
                  <a:gd name="T41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7" h="136">
                    <a:moveTo>
                      <a:pt x="23" y="0"/>
                    </a:moveTo>
                    <a:lnTo>
                      <a:pt x="14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3"/>
                    </a:lnTo>
                    <a:lnTo>
                      <a:pt x="0" y="114"/>
                    </a:lnTo>
                    <a:lnTo>
                      <a:pt x="2" y="122"/>
                    </a:lnTo>
                    <a:lnTo>
                      <a:pt x="7" y="129"/>
                    </a:lnTo>
                    <a:lnTo>
                      <a:pt x="14" y="135"/>
                    </a:lnTo>
                    <a:lnTo>
                      <a:pt x="23" y="136"/>
                    </a:lnTo>
                    <a:lnTo>
                      <a:pt x="385" y="136"/>
                    </a:lnTo>
                    <a:lnTo>
                      <a:pt x="393" y="135"/>
                    </a:lnTo>
                    <a:lnTo>
                      <a:pt x="400" y="129"/>
                    </a:lnTo>
                    <a:lnTo>
                      <a:pt x="406" y="122"/>
                    </a:lnTo>
                    <a:lnTo>
                      <a:pt x="407" y="114"/>
                    </a:lnTo>
                    <a:lnTo>
                      <a:pt x="407" y="23"/>
                    </a:lnTo>
                    <a:lnTo>
                      <a:pt x="406" y="14"/>
                    </a:lnTo>
                    <a:lnTo>
                      <a:pt x="400" y="7"/>
                    </a:lnTo>
                    <a:lnTo>
                      <a:pt x="393" y="2"/>
                    </a:lnTo>
                    <a:lnTo>
                      <a:pt x="385" y="0"/>
                    </a:lnTo>
                    <a:lnTo>
                      <a:pt x="23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2400"/>
              </a:p>
            </p:txBody>
          </p:sp>
        </p:grpSp>
        <p:grpSp>
          <p:nvGrpSpPr>
            <p:cNvPr id="173140" name="Group 84"/>
            <p:cNvGrpSpPr>
              <a:grpSpLocks/>
            </p:cNvGrpSpPr>
            <p:nvPr/>
          </p:nvGrpSpPr>
          <p:grpSpPr bwMode="auto">
            <a:xfrm>
              <a:off x="3406" y="1975"/>
              <a:ext cx="252" cy="84"/>
              <a:chOff x="3541" y="2263"/>
              <a:chExt cx="203" cy="68"/>
            </a:xfrm>
          </p:grpSpPr>
          <p:sp>
            <p:nvSpPr>
              <p:cNvPr id="173141" name="Freeform 85"/>
              <p:cNvSpPr>
                <a:spLocks/>
              </p:cNvSpPr>
              <p:nvPr/>
            </p:nvSpPr>
            <p:spPr bwMode="auto">
              <a:xfrm>
                <a:off x="3541" y="2263"/>
                <a:ext cx="203" cy="68"/>
              </a:xfrm>
              <a:custGeom>
                <a:avLst/>
                <a:gdLst>
                  <a:gd name="T0" fmla="*/ 23 w 407"/>
                  <a:gd name="T1" fmla="*/ 0 h 136"/>
                  <a:gd name="T2" fmla="*/ 14 w 407"/>
                  <a:gd name="T3" fmla="*/ 2 h 136"/>
                  <a:gd name="T4" fmla="*/ 7 w 407"/>
                  <a:gd name="T5" fmla="*/ 7 h 136"/>
                  <a:gd name="T6" fmla="*/ 2 w 407"/>
                  <a:gd name="T7" fmla="*/ 14 h 136"/>
                  <a:gd name="T8" fmla="*/ 0 w 407"/>
                  <a:gd name="T9" fmla="*/ 23 h 136"/>
                  <a:gd name="T10" fmla="*/ 0 w 407"/>
                  <a:gd name="T11" fmla="*/ 114 h 136"/>
                  <a:gd name="T12" fmla="*/ 2 w 407"/>
                  <a:gd name="T13" fmla="*/ 122 h 136"/>
                  <a:gd name="T14" fmla="*/ 7 w 407"/>
                  <a:gd name="T15" fmla="*/ 129 h 136"/>
                  <a:gd name="T16" fmla="*/ 14 w 407"/>
                  <a:gd name="T17" fmla="*/ 135 h 136"/>
                  <a:gd name="T18" fmla="*/ 23 w 407"/>
                  <a:gd name="T19" fmla="*/ 136 h 136"/>
                  <a:gd name="T20" fmla="*/ 385 w 407"/>
                  <a:gd name="T21" fmla="*/ 136 h 136"/>
                  <a:gd name="T22" fmla="*/ 393 w 407"/>
                  <a:gd name="T23" fmla="*/ 135 h 136"/>
                  <a:gd name="T24" fmla="*/ 400 w 407"/>
                  <a:gd name="T25" fmla="*/ 129 h 136"/>
                  <a:gd name="T26" fmla="*/ 406 w 407"/>
                  <a:gd name="T27" fmla="*/ 122 h 136"/>
                  <a:gd name="T28" fmla="*/ 407 w 407"/>
                  <a:gd name="T29" fmla="*/ 114 h 136"/>
                  <a:gd name="T30" fmla="*/ 407 w 407"/>
                  <a:gd name="T31" fmla="*/ 23 h 136"/>
                  <a:gd name="T32" fmla="*/ 406 w 407"/>
                  <a:gd name="T33" fmla="*/ 14 h 136"/>
                  <a:gd name="T34" fmla="*/ 400 w 407"/>
                  <a:gd name="T35" fmla="*/ 7 h 136"/>
                  <a:gd name="T36" fmla="*/ 393 w 407"/>
                  <a:gd name="T37" fmla="*/ 2 h 136"/>
                  <a:gd name="T38" fmla="*/ 385 w 407"/>
                  <a:gd name="T39" fmla="*/ 0 h 136"/>
                  <a:gd name="T40" fmla="*/ 23 w 407"/>
                  <a:gd name="T41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7" h="136">
                    <a:moveTo>
                      <a:pt x="23" y="0"/>
                    </a:moveTo>
                    <a:lnTo>
                      <a:pt x="14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3"/>
                    </a:lnTo>
                    <a:lnTo>
                      <a:pt x="0" y="114"/>
                    </a:lnTo>
                    <a:lnTo>
                      <a:pt x="2" y="122"/>
                    </a:lnTo>
                    <a:lnTo>
                      <a:pt x="7" y="129"/>
                    </a:lnTo>
                    <a:lnTo>
                      <a:pt x="14" y="135"/>
                    </a:lnTo>
                    <a:lnTo>
                      <a:pt x="23" y="136"/>
                    </a:lnTo>
                    <a:lnTo>
                      <a:pt x="385" y="136"/>
                    </a:lnTo>
                    <a:lnTo>
                      <a:pt x="393" y="135"/>
                    </a:lnTo>
                    <a:lnTo>
                      <a:pt x="400" y="129"/>
                    </a:lnTo>
                    <a:lnTo>
                      <a:pt x="406" y="122"/>
                    </a:lnTo>
                    <a:lnTo>
                      <a:pt x="407" y="114"/>
                    </a:lnTo>
                    <a:lnTo>
                      <a:pt x="407" y="23"/>
                    </a:lnTo>
                    <a:lnTo>
                      <a:pt x="406" y="14"/>
                    </a:lnTo>
                    <a:lnTo>
                      <a:pt x="400" y="7"/>
                    </a:lnTo>
                    <a:lnTo>
                      <a:pt x="393" y="2"/>
                    </a:lnTo>
                    <a:lnTo>
                      <a:pt x="385" y="0"/>
                    </a:lnTo>
                    <a:lnTo>
                      <a:pt x="23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2400"/>
              </a:p>
            </p:txBody>
          </p:sp>
          <p:sp>
            <p:nvSpPr>
              <p:cNvPr id="173142" name="Freeform 86"/>
              <p:cNvSpPr>
                <a:spLocks/>
              </p:cNvSpPr>
              <p:nvPr/>
            </p:nvSpPr>
            <p:spPr bwMode="auto">
              <a:xfrm>
                <a:off x="3541" y="2263"/>
                <a:ext cx="203" cy="68"/>
              </a:xfrm>
              <a:custGeom>
                <a:avLst/>
                <a:gdLst>
                  <a:gd name="T0" fmla="*/ 23 w 407"/>
                  <a:gd name="T1" fmla="*/ 0 h 136"/>
                  <a:gd name="T2" fmla="*/ 14 w 407"/>
                  <a:gd name="T3" fmla="*/ 2 h 136"/>
                  <a:gd name="T4" fmla="*/ 7 w 407"/>
                  <a:gd name="T5" fmla="*/ 7 h 136"/>
                  <a:gd name="T6" fmla="*/ 2 w 407"/>
                  <a:gd name="T7" fmla="*/ 14 h 136"/>
                  <a:gd name="T8" fmla="*/ 0 w 407"/>
                  <a:gd name="T9" fmla="*/ 23 h 136"/>
                  <a:gd name="T10" fmla="*/ 0 w 407"/>
                  <a:gd name="T11" fmla="*/ 114 h 136"/>
                  <a:gd name="T12" fmla="*/ 2 w 407"/>
                  <a:gd name="T13" fmla="*/ 122 h 136"/>
                  <a:gd name="T14" fmla="*/ 7 w 407"/>
                  <a:gd name="T15" fmla="*/ 129 h 136"/>
                  <a:gd name="T16" fmla="*/ 14 w 407"/>
                  <a:gd name="T17" fmla="*/ 135 h 136"/>
                  <a:gd name="T18" fmla="*/ 23 w 407"/>
                  <a:gd name="T19" fmla="*/ 136 h 136"/>
                  <a:gd name="T20" fmla="*/ 385 w 407"/>
                  <a:gd name="T21" fmla="*/ 136 h 136"/>
                  <a:gd name="T22" fmla="*/ 393 w 407"/>
                  <a:gd name="T23" fmla="*/ 135 h 136"/>
                  <a:gd name="T24" fmla="*/ 400 w 407"/>
                  <a:gd name="T25" fmla="*/ 129 h 136"/>
                  <a:gd name="T26" fmla="*/ 406 w 407"/>
                  <a:gd name="T27" fmla="*/ 122 h 136"/>
                  <a:gd name="T28" fmla="*/ 407 w 407"/>
                  <a:gd name="T29" fmla="*/ 114 h 136"/>
                  <a:gd name="T30" fmla="*/ 407 w 407"/>
                  <a:gd name="T31" fmla="*/ 23 h 136"/>
                  <a:gd name="T32" fmla="*/ 406 w 407"/>
                  <a:gd name="T33" fmla="*/ 14 h 136"/>
                  <a:gd name="T34" fmla="*/ 400 w 407"/>
                  <a:gd name="T35" fmla="*/ 7 h 136"/>
                  <a:gd name="T36" fmla="*/ 393 w 407"/>
                  <a:gd name="T37" fmla="*/ 2 h 136"/>
                  <a:gd name="T38" fmla="*/ 385 w 407"/>
                  <a:gd name="T39" fmla="*/ 0 h 136"/>
                  <a:gd name="T40" fmla="*/ 23 w 407"/>
                  <a:gd name="T41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7" h="136">
                    <a:moveTo>
                      <a:pt x="23" y="0"/>
                    </a:moveTo>
                    <a:lnTo>
                      <a:pt x="14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3"/>
                    </a:lnTo>
                    <a:lnTo>
                      <a:pt x="0" y="114"/>
                    </a:lnTo>
                    <a:lnTo>
                      <a:pt x="2" y="122"/>
                    </a:lnTo>
                    <a:lnTo>
                      <a:pt x="7" y="129"/>
                    </a:lnTo>
                    <a:lnTo>
                      <a:pt x="14" y="135"/>
                    </a:lnTo>
                    <a:lnTo>
                      <a:pt x="23" y="136"/>
                    </a:lnTo>
                    <a:lnTo>
                      <a:pt x="385" y="136"/>
                    </a:lnTo>
                    <a:lnTo>
                      <a:pt x="393" y="135"/>
                    </a:lnTo>
                    <a:lnTo>
                      <a:pt x="400" y="129"/>
                    </a:lnTo>
                    <a:lnTo>
                      <a:pt x="406" y="122"/>
                    </a:lnTo>
                    <a:lnTo>
                      <a:pt x="407" y="114"/>
                    </a:lnTo>
                    <a:lnTo>
                      <a:pt x="407" y="23"/>
                    </a:lnTo>
                    <a:lnTo>
                      <a:pt x="406" y="14"/>
                    </a:lnTo>
                    <a:lnTo>
                      <a:pt x="400" y="7"/>
                    </a:lnTo>
                    <a:lnTo>
                      <a:pt x="393" y="2"/>
                    </a:lnTo>
                    <a:lnTo>
                      <a:pt x="385" y="0"/>
                    </a:lnTo>
                    <a:lnTo>
                      <a:pt x="23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2400"/>
              </a:p>
            </p:txBody>
          </p:sp>
        </p:grpSp>
        <p:sp>
          <p:nvSpPr>
            <p:cNvPr id="173143" name="Oval 87"/>
            <p:cNvSpPr>
              <a:spLocks noChangeArrowheads="1"/>
            </p:cNvSpPr>
            <p:nvPr/>
          </p:nvSpPr>
          <p:spPr bwMode="auto">
            <a:xfrm>
              <a:off x="3406" y="1637"/>
              <a:ext cx="253" cy="254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400"/>
            </a:p>
          </p:txBody>
        </p:sp>
        <p:sp>
          <p:nvSpPr>
            <p:cNvPr id="173144" name="Rectangle 88"/>
            <p:cNvSpPr>
              <a:spLocks noChangeArrowheads="1"/>
            </p:cNvSpPr>
            <p:nvPr/>
          </p:nvSpPr>
          <p:spPr bwMode="auto">
            <a:xfrm>
              <a:off x="4628" y="1595"/>
              <a:ext cx="338" cy="339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33CC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 sz="2400"/>
            </a:p>
          </p:txBody>
        </p:sp>
        <p:sp>
          <p:nvSpPr>
            <p:cNvPr id="173145" name="Rectangle 89"/>
            <p:cNvSpPr>
              <a:spLocks noChangeArrowheads="1"/>
            </p:cNvSpPr>
            <p:nvPr/>
          </p:nvSpPr>
          <p:spPr bwMode="auto">
            <a:xfrm>
              <a:off x="4758" y="1662"/>
              <a:ext cx="15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400">
                  <a:solidFill>
                    <a:srgbClr val="FFFFFF"/>
                  </a:solidFill>
                  <a:latin typeface="Arial" pitchFamily="34" charset="0"/>
                  <a:cs typeface="Times New Roman" pitchFamily="18" charset="0"/>
                </a:rPr>
                <a:t>Fuel </a:t>
              </a:r>
              <a:endParaRPr lang="it-IT" altLang="en-US" sz="36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146" name="Rectangle 90"/>
            <p:cNvSpPr>
              <a:spLocks noChangeArrowheads="1"/>
            </p:cNvSpPr>
            <p:nvPr/>
          </p:nvSpPr>
          <p:spPr bwMode="auto">
            <a:xfrm>
              <a:off x="4756" y="1659"/>
              <a:ext cx="15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40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Fuel </a:t>
              </a:r>
              <a:endParaRPr lang="it-IT" altLang="en-US" sz="36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147" name="Rectangle 91"/>
            <p:cNvSpPr>
              <a:spLocks noChangeArrowheads="1"/>
            </p:cNvSpPr>
            <p:nvPr/>
          </p:nvSpPr>
          <p:spPr bwMode="auto">
            <a:xfrm>
              <a:off x="4764" y="1721"/>
              <a:ext cx="14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400">
                  <a:solidFill>
                    <a:srgbClr val="FFFFFF"/>
                  </a:solidFill>
                  <a:latin typeface="Arial" pitchFamily="34" charset="0"/>
                  <a:cs typeface="Times New Roman" pitchFamily="18" charset="0"/>
                </a:rPr>
                <a:t>Cell </a:t>
              </a:r>
              <a:endParaRPr lang="it-IT" altLang="en-US" sz="36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148" name="Rectangle 92"/>
            <p:cNvSpPr>
              <a:spLocks noChangeArrowheads="1"/>
            </p:cNvSpPr>
            <p:nvPr/>
          </p:nvSpPr>
          <p:spPr bwMode="auto">
            <a:xfrm>
              <a:off x="4762" y="1719"/>
              <a:ext cx="14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40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Cell </a:t>
              </a:r>
              <a:endParaRPr lang="it-IT" altLang="en-US" sz="36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149" name="Rectangle 93"/>
            <p:cNvSpPr>
              <a:spLocks noChangeArrowheads="1"/>
            </p:cNvSpPr>
            <p:nvPr/>
          </p:nvSpPr>
          <p:spPr bwMode="auto">
            <a:xfrm>
              <a:off x="4738" y="1780"/>
              <a:ext cx="180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400">
                  <a:solidFill>
                    <a:srgbClr val="FFFFFF"/>
                  </a:solidFill>
                  <a:latin typeface="Arial" pitchFamily="34" charset="0"/>
                  <a:cs typeface="Times New Roman" pitchFamily="18" charset="0"/>
                </a:rPr>
                <a:t>Stack</a:t>
              </a:r>
              <a:endParaRPr lang="it-IT" altLang="en-US" sz="36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150" name="Rectangle 94"/>
            <p:cNvSpPr>
              <a:spLocks noChangeArrowheads="1"/>
            </p:cNvSpPr>
            <p:nvPr/>
          </p:nvSpPr>
          <p:spPr bwMode="auto">
            <a:xfrm>
              <a:off x="4738" y="1777"/>
              <a:ext cx="180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40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Stack</a:t>
              </a:r>
              <a:endParaRPr lang="it-IT" altLang="en-US" sz="36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grpSp>
          <p:nvGrpSpPr>
            <p:cNvPr id="173151" name="Group 95"/>
            <p:cNvGrpSpPr>
              <a:grpSpLocks/>
            </p:cNvGrpSpPr>
            <p:nvPr/>
          </p:nvGrpSpPr>
          <p:grpSpPr bwMode="auto">
            <a:xfrm>
              <a:off x="3658" y="1725"/>
              <a:ext cx="970" cy="77"/>
              <a:chOff x="3744" y="2062"/>
              <a:chExt cx="781" cy="62"/>
            </a:xfrm>
          </p:grpSpPr>
          <p:sp>
            <p:nvSpPr>
              <p:cNvPr id="173152" name="Rectangle 96"/>
              <p:cNvSpPr>
                <a:spLocks noChangeArrowheads="1"/>
              </p:cNvSpPr>
              <p:nvPr/>
            </p:nvSpPr>
            <p:spPr bwMode="auto">
              <a:xfrm>
                <a:off x="3804" y="2087"/>
                <a:ext cx="721" cy="12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2400"/>
              </a:p>
            </p:txBody>
          </p:sp>
          <p:sp>
            <p:nvSpPr>
              <p:cNvPr id="173153" name="Freeform 97"/>
              <p:cNvSpPr>
                <a:spLocks/>
              </p:cNvSpPr>
              <p:nvPr/>
            </p:nvSpPr>
            <p:spPr bwMode="auto">
              <a:xfrm>
                <a:off x="3744" y="2062"/>
                <a:ext cx="62" cy="62"/>
              </a:xfrm>
              <a:custGeom>
                <a:avLst/>
                <a:gdLst>
                  <a:gd name="T0" fmla="*/ 125 w 125"/>
                  <a:gd name="T1" fmla="*/ 0 h 123"/>
                  <a:gd name="T2" fmla="*/ 0 w 125"/>
                  <a:gd name="T3" fmla="*/ 61 h 123"/>
                  <a:gd name="T4" fmla="*/ 125 w 125"/>
                  <a:gd name="T5" fmla="*/ 123 h 123"/>
                  <a:gd name="T6" fmla="*/ 125 w 125"/>
                  <a:gd name="T7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23">
                    <a:moveTo>
                      <a:pt x="125" y="0"/>
                    </a:moveTo>
                    <a:lnTo>
                      <a:pt x="0" y="61"/>
                    </a:lnTo>
                    <a:lnTo>
                      <a:pt x="125" y="123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2400"/>
              </a:p>
            </p:txBody>
          </p:sp>
        </p:grpSp>
        <p:sp>
          <p:nvSpPr>
            <p:cNvPr id="173154" name="Freeform 98"/>
            <p:cNvSpPr>
              <a:spLocks/>
            </p:cNvSpPr>
            <p:nvPr/>
          </p:nvSpPr>
          <p:spPr bwMode="auto">
            <a:xfrm>
              <a:off x="3521" y="1552"/>
              <a:ext cx="23" cy="423"/>
            </a:xfrm>
            <a:custGeom>
              <a:avLst/>
              <a:gdLst>
                <a:gd name="T0" fmla="*/ 34 w 35"/>
                <a:gd name="T1" fmla="*/ 0 h 681"/>
                <a:gd name="T2" fmla="*/ 0 w 35"/>
                <a:gd name="T3" fmla="*/ 0 h 681"/>
                <a:gd name="T4" fmla="*/ 1 w 35"/>
                <a:gd name="T5" fmla="*/ 681 h 681"/>
                <a:gd name="T6" fmla="*/ 35 w 35"/>
                <a:gd name="T7" fmla="*/ 681 h 681"/>
                <a:gd name="T8" fmla="*/ 34 w 35"/>
                <a:gd name="T9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681">
                  <a:moveTo>
                    <a:pt x="34" y="0"/>
                  </a:moveTo>
                  <a:lnTo>
                    <a:pt x="0" y="0"/>
                  </a:lnTo>
                  <a:lnTo>
                    <a:pt x="1" y="681"/>
                  </a:lnTo>
                  <a:lnTo>
                    <a:pt x="35" y="681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2400"/>
            </a:p>
          </p:txBody>
        </p:sp>
        <p:grpSp>
          <p:nvGrpSpPr>
            <p:cNvPr id="173155" name="Group 99"/>
            <p:cNvGrpSpPr>
              <a:grpSpLocks/>
            </p:cNvGrpSpPr>
            <p:nvPr/>
          </p:nvGrpSpPr>
          <p:grpSpPr bwMode="auto">
            <a:xfrm>
              <a:off x="3406" y="1468"/>
              <a:ext cx="252" cy="84"/>
              <a:chOff x="3541" y="1855"/>
              <a:chExt cx="203" cy="68"/>
            </a:xfrm>
          </p:grpSpPr>
          <p:sp>
            <p:nvSpPr>
              <p:cNvPr id="173156" name="Freeform 100"/>
              <p:cNvSpPr>
                <a:spLocks/>
              </p:cNvSpPr>
              <p:nvPr/>
            </p:nvSpPr>
            <p:spPr bwMode="auto">
              <a:xfrm>
                <a:off x="3541" y="1855"/>
                <a:ext cx="203" cy="68"/>
              </a:xfrm>
              <a:custGeom>
                <a:avLst/>
                <a:gdLst>
                  <a:gd name="T0" fmla="*/ 23 w 407"/>
                  <a:gd name="T1" fmla="*/ 0 h 136"/>
                  <a:gd name="T2" fmla="*/ 14 w 407"/>
                  <a:gd name="T3" fmla="*/ 2 h 136"/>
                  <a:gd name="T4" fmla="*/ 7 w 407"/>
                  <a:gd name="T5" fmla="*/ 7 h 136"/>
                  <a:gd name="T6" fmla="*/ 2 w 407"/>
                  <a:gd name="T7" fmla="*/ 14 h 136"/>
                  <a:gd name="T8" fmla="*/ 0 w 407"/>
                  <a:gd name="T9" fmla="*/ 23 h 136"/>
                  <a:gd name="T10" fmla="*/ 0 w 407"/>
                  <a:gd name="T11" fmla="*/ 114 h 136"/>
                  <a:gd name="T12" fmla="*/ 2 w 407"/>
                  <a:gd name="T13" fmla="*/ 122 h 136"/>
                  <a:gd name="T14" fmla="*/ 7 w 407"/>
                  <a:gd name="T15" fmla="*/ 129 h 136"/>
                  <a:gd name="T16" fmla="*/ 14 w 407"/>
                  <a:gd name="T17" fmla="*/ 135 h 136"/>
                  <a:gd name="T18" fmla="*/ 23 w 407"/>
                  <a:gd name="T19" fmla="*/ 136 h 136"/>
                  <a:gd name="T20" fmla="*/ 385 w 407"/>
                  <a:gd name="T21" fmla="*/ 136 h 136"/>
                  <a:gd name="T22" fmla="*/ 393 w 407"/>
                  <a:gd name="T23" fmla="*/ 135 h 136"/>
                  <a:gd name="T24" fmla="*/ 400 w 407"/>
                  <a:gd name="T25" fmla="*/ 129 h 136"/>
                  <a:gd name="T26" fmla="*/ 406 w 407"/>
                  <a:gd name="T27" fmla="*/ 122 h 136"/>
                  <a:gd name="T28" fmla="*/ 407 w 407"/>
                  <a:gd name="T29" fmla="*/ 114 h 136"/>
                  <a:gd name="T30" fmla="*/ 407 w 407"/>
                  <a:gd name="T31" fmla="*/ 23 h 136"/>
                  <a:gd name="T32" fmla="*/ 406 w 407"/>
                  <a:gd name="T33" fmla="*/ 14 h 136"/>
                  <a:gd name="T34" fmla="*/ 400 w 407"/>
                  <a:gd name="T35" fmla="*/ 7 h 136"/>
                  <a:gd name="T36" fmla="*/ 393 w 407"/>
                  <a:gd name="T37" fmla="*/ 2 h 136"/>
                  <a:gd name="T38" fmla="*/ 385 w 407"/>
                  <a:gd name="T39" fmla="*/ 0 h 136"/>
                  <a:gd name="T40" fmla="*/ 23 w 407"/>
                  <a:gd name="T41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7" h="136">
                    <a:moveTo>
                      <a:pt x="23" y="0"/>
                    </a:moveTo>
                    <a:lnTo>
                      <a:pt x="14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3"/>
                    </a:lnTo>
                    <a:lnTo>
                      <a:pt x="0" y="114"/>
                    </a:lnTo>
                    <a:lnTo>
                      <a:pt x="2" y="122"/>
                    </a:lnTo>
                    <a:lnTo>
                      <a:pt x="7" y="129"/>
                    </a:lnTo>
                    <a:lnTo>
                      <a:pt x="14" y="135"/>
                    </a:lnTo>
                    <a:lnTo>
                      <a:pt x="23" y="136"/>
                    </a:lnTo>
                    <a:lnTo>
                      <a:pt x="385" y="136"/>
                    </a:lnTo>
                    <a:lnTo>
                      <a:pt x="393" y="135"/>
                    </a:lnTo>
                    <a:lnTo>
                      <a:pt x="400" y="129"/>
                    </a:lnTo>
                    <a:lnTo>
                      <a:pt x="406" y="122"/>
                    </a:lnTo>
                    <a:lnTo>
                      <a:pt x="407" y="114"/>
                    </a:lnTo>
                    <a:lnTo>
                      <a:pt x="407" y="23"/>
                    </a:lnTo>
                    <a:lnTo>
                      <a:pt x="406" y="14"/>
                    </a:lnTo>
                    <a:lnTo>
                      <a:pt x="400" y="7"/>
                    </a:lnTo>
                    <a:lnTo>
                      <a:pt x="393" y="2"/>
                    </a:lnTo>
                    <a:lnTo>
                      <a:pt x="385" y="0"/>
                    </a:lnTo>
                    <a:lnTo>
                      <a:pt x="23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2400"/>
              </a:p>
            </p:txBody>
          </p:sp>
          <p:sp>
            <p:nvSpPr>
              <p:cNvPr id="173157" name="Freeform 101"/>
              <p:cNvSpPr>
                <a:spLocks/>
              </p:cNvSpPr>
              <p:nvPr/>
            </p:nvSpPr>
            <p:spPr bwMode="auto">
              <a:xfrm>
                <a:off x="3541" y="1855"/>
                <a:ext cx="203" cy="68"/>
              </a:xfrm>
              <a:custGeom>
                <a:avLst/>
                <a:gdLst>
                  <a:gd name="T0" fmla="*/ 23 w 407"/>
                  <a:gd name="T1" fmla="*/ 0 h 136"/>
                  <a:gd name="T2" fmla="*/ 14 w 407"/>
                  <a:gd name="T3" fmla="*/ 2 h 136"/>
                  <a:gd name="T4" fmla="*/ 7 w 407"/>
                  <a:gd name="T5" fmla="*/ 7 h 136"/>
                  <a:gd name="T6" fmla="*/ 2 w 407"/>
                  <a:gd name="T7" fmla="*/ 14 h 136"/>
                  <a:gd name="T8" fmla="*/ 0 w 407"/>
                  <a:gd name="T9" fmla="*/ 23 h 136"/>
                  <a:gd name="T10" fmla="*/ 0 w 407"/>
                  <a:gd name="T11" fmla="*/ 114 h 136"/>
                  <a:gd name="T12" fmla="*/ 2 w 407"/>
                  <a:gd name="T13" fmla="*/ 122 h 136"/>
                  <a:gd name="T14" fmla="*/ 7 w 407"/>
                  <a:gd name="T15" fmla="*/ 129 h 136"/>
                  <a:gd name="T16" fmla="*/ 14 w 407"/>
                  <a:gd name="T17" fmla="*/ 135 h 136"/>
                  <a:gd name="T18" fmla="*/ 23 w 407"/>
                  <a:gd name="T19" fmla="*/ 136 h 136"/>
                  <a:gd name="T20" fmla="*/ 385 w 407"/>
                  <a:gd name="T21" fmla="*/ 136 h 136"/>
                  <a:gd name="T22" fmla="*/ 393 w 407"/>
                  <a:gd name="T23" fmla="*/ 135 h 136"/>
                  <a:gd name="T24" fmla="*/ 400 w 407"/>
                  <a:gd name="T25" fmla="*/ 129 h 136"/>
                  <a:gd name="T26" fmla="*/ 406 w 407"/>
                  <a:gd name="T27" fmla="*/ 122 h 136"/>
                  <a:gd name="T28" fmla="*/ 407 w 407"/>
                  <a:gd name="T29" fmla="*/ 114 h 136"/>
                  <a:gd name="T30" fmla="*/ 407 w 407"/>
                  <a:gd name="T31" fmla="*/ 23 h 136"/>
                  <a:gd name="T32" fmla="*/ 406 w 407"/>
                  <a:gd name="T33" fmla="*/ 14 h 136"/>
                  <a:gd name="T34" fmla="*/ 400 w 407"/>
                  <a:gd name="T35" fmla="*/ 7 h 136"/>
                  <a:gd name="T36" fmla="*/ 393 w 407"/>
                  <a:gd name="T37" fmla="*/ 2 h 136"/>
                  <a:gd name="T38" fmla="*/ 385 w 407"/>
                  <a:gd name="T39" fmla="*/ 0 h 136"/>
                  <a:gd name="T40" fmla="*/ 23 w 407"/>
                  <a:gd name="T41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7" h="136">
                    <a:moveTo>
                      <a:pt x="23" y="0"/>
                    </a:moveTo>
                    <a:lnTo>
                      <a:pt x="14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3"/>
                    </a:lnTo>
                    <a:lnTo>
                      <a:pt x="0" y="114"/>
                    </a:lnTo>
                    <a:lnTo>
                      <a:pt x="2" y="122"/>
                    </a:lnTo>
                    <a:lnTo>
                      <a:pt x="7" y="129"/>
                    </a:lnTo>
                    <a:lnTo>
                      <a:pt x="14" y="135"/>
                    </a:lnTo>
                    <a:lnTo>
                      <a:pt x="23" y="136"/>
                    </a:lnTo>
                    <a:lnTo>
                      <a:pt x="385" y="136"/>
                    </a:lnTo>
                    <a:lnTo>
                      <a:pt x="393" y="135"/>
                    </a:lnTo>
                    <a:lnTo>
                      <a:pt x="400" y="129"/>
                    </a:lnTo>
                    <a:lnTo>
                      <a:pt x="406" y="122"/>
                    </a:lnTo>
                    <a:lnTo>
                      <a:pt x="407" y="114"/>
                    </a:lnTo>
                    <a:lnTo>
                      <a:pt x="407" y="23"/>
                    </a:lnTo>
                    <a:lnTo>
                      <a:pt x="406" y="14"/>
                    </a:lnTo>
                    <a:lnTo>
                      <a:pt x="400" y="7"/>
                    </a:lnTo>
                    <a:lnTo>
                      <a:pt x="393" y="2"/>
                    </a:lnTo>
                    <a:lnTo>
                      <a:pt x="385" y="0"/>
                    </a:lnTo>
                    <a:lnTo>
                      <a:pt x="23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2400"/>
              </a:p>
            </p:txBody>
          </p:sp>
        </p:grpSp>
        <p:grpSp>
          <p:nvGrpSpPr>
            <p:cNvPr id="173158" name="Group 102"/>
            <p:cNvGrpSpPr>
              <a:grpSpLocks/>
            </p:cNvGrpSpPr>
            <p:nvPr/>
          </p:nvGrpSpPr>
          <p:grpSpPr bwMode="auto">
            <a:xfrm>
              <a:off x="3406" y="1975"/>
              <a:ext cx="252" cy="84"/>
              <a:chOff x="3541" y="2263"/>
              <a:chExt cx="203" cy="68"/>
            </a:xfrm>
          </p:grpSpPr>
          <p:sp>
            <p:nvSpPr>
              <p:cNvPr id="173159" name="Freeform 103"/>
              <p:cNvSpPr>
                <a:spLocks/>
              </p:cNvSpPr>
              <p:nvPr/>
            </p:nvSpPr>
            <p:spPr bwMode="auto">
              <a:xfrm>
                <a:off x="3541" y="2263"/>
                <a:ext cx="203" cy="68"/>
              </a:xfrm>
              <a:custGeom>
                <a:avLst/>
                <a:gdLst>
                  <a:gd name="T0" fmla="*/ 23 w 407"/>
                  <a:gd name="T1" fmla="*/ 0 h 136"/>
                  <a:gd name="T2" fmla="*/ 14 w 407"/>
                  <a:gd name="T3" fmla="*/ 2 h 136"/>
                  <a:gd name="T4" fmla="*/ 7 w 407"/>
                  <a:gd name="T5" fmla="*/ 7 h 136"/>
                  <a:gd name="T6" fmla="*/ 2 w 407"/>
                  <a:gd name="T7" fmla="*/ 14 h 136"/>
                  <a:gd name="T8" fmla="*/ 0 w 407"/>
                  <a:gd name="T9" fmla="*/ 23 h 136"/>
                  <a:gd name="T10" fmla="*/ 0 w 407"/>
                  <a:gd name="T11" fmla="*/ 114 h 136"/>
                  <a:gd name="T12" fmla="*/ 2 w 407"/>
                  <a:gd name="T13" fmla="*/ 122 h 136"/>
                  <a:gd name="T14" fmla="*/ 7 w 407"/>
                  <a:gd name="T15" fmla="*/ 129 h 136"/>
                  <a:gd name="T16" fmla="*/ 14 w 407"/>
                  <a:gd name="T17" fmla="*/ 135 h 136"/>
                  <a:gd name="T18" fmla="*/ 23 w 407"/>
                  <a:gd name="T19" fmla="*/ 136 h 136"/>
                  <a:gd name="T20" fmla="*/ 385 w 407"/>
                  <a:gd name="T21" fmla="*/ 136 h 136"/>
                  <a:gd name="T22" fmla="*/ 393 w 407"/>
                  <a:gd name="T23" fmla="*/ 135 h 136"/>
                  <a:gd name="T24" fmla="*/ 400 w 407"/>
                  <a:gd name="T25" fmla="*/ 129 h 136"/>
                  <a:gd name="T26" fmla="*/ 406 w 407"/>
                  <a:gd name="T27" fmla="*/ 122 h 136"/>
                  <a:gd name="T28" fmla="*/ 407 w 407"/>
                  <a:gd name="T29" fmla="*/ 114 h 136"/>
                  <a:gd name="T30" fmla="*/ 407 w 407"/>
                  <a:gd name="T31" fmla="*/ 23 h 136"/>
                  <a:gd name="T32" fmla="*/ 406 w 407"/>
                  <a:gd name="T33" fmla="*/ 14 h 136"/>
                  <a:gd name="T34" fmla="*/ 400 w 407"/>
                  <a:gd name="T35" fmla="*/ 7 h 136"/>
                  <a:gd name="T36" fmla="*/ 393 w 407"/>
                  <a:gd name="T37" fmla="*/ 2 h 136"/>
                  <a:gd name="T38" fmla="*/ 385 w 407"/>
                  <a:gd name="T39" fmla="*/ 0 h 136"/>
                  <a:gd name="T40" fmla="*/ 23 w 407"/>
                  <a:gd name="T41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7" h="136">
                    <a:moveTo>
                      <a:pt x="23" y="0"/>
                    </a:moveTo>
                    <a:lnTo>
                      <a:pt x="14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3"/>
                    </a:lnTo>
                    <a:lnTo>
                      <a:pt x="0" y="114"/>
                    </a:lnTo>
                    <a:lnTo>
                      <a:pt x="2" y="122"/>
                    </a:lnTo>
                    <a:lnTo>
                      <a:pt x="7" y="129"/>
                    </a:lnTo>
                    <a:lnTo>
                      <a:pt x="14" y="135"/>
                    </a:lnTo>
                    <a:lnTo>
                      <a:pt x="23" y="136"/>
                    </a:lnTo>
                    <a:lnTo>
                      <a:pt x="385" y="136"/>
                    </a:lnTo>
                    <a:lnTo>
                      <a:pt x="393" y="135"/>
                    </a:lnTo>
                    <a:lnTo>
                      <a:pt x="400" y="129"/>
                    </a:lnTo>
                    <a:lnTo>
                      <a:pt x="406" y="122"/>
                    </a:lnTo>
                    <a:lnTo>
                      <a:pt x="407" y="114"/>
                    </a:lnTo>
                    <a:lnTo>
                      <a:pt x="407" y="23"/>
                    </a:lnTo>
                    <a:lnTo>
                      <a:pt x="406" y="14"/>
                    </a:lnTo>
                    <a:lnTo>
                      <a:pt x="400" y="7"/>
                    </a:lnTo>
                    <a:lnTo>
                      <a:pt x="393" y="2"/>
                    </a:lnTo>
                    <a:lnTo>
                      <a:pt x="385" y="0"/>
                    </a:lnTo>
                    <a:lnTo>
                      <a:pt x="23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2400"/>
              </a:p>
            </p:txBody>
          </p:sp>
          <p:sp>
            <p:nvSpPr>
              <p:cNvPr id="173160" name="Freeform 104"/>
              <p:cNvSpPr>
                <a:spLocks/>
              </p:cNvSpPr>
              <p:nvPr/>
            </p:nvSpPr>
            <p:spPr bwMode="auto">
              <a:xfrm>
                <a:off x="3541" y="2263"/>
                <a:ext cx="203" cy="68"/>
              </a:xfrm>
              <a:custGeom>
                <a:avLst/>
                <a:gdLst>
                  <a:gd name="T0" fmla="*/ 23 w 407"/>
                  <a:gd name="T1" fmla="*/ 0 h 136"/>
                  <a:gd name="T2" fmla="*/ 14 w 407"/>
                  <a:gd name="T3" fmla="*/ 2 h 136"/>
                  <a:gd name="T4" fmla="*/ 7 w 407"/>
                  <a:gd name="T5" fmla="*/ 7 h 136"/>
                  <a:gd name="T6" fmla="*/ 2 w 407"/>
                  <a:gd name="T7" fmla="*/ 14 h 136"/>
                  <a:gd name="T8" fmla="*/ 0 w 407"/>
                  <a:gd name="T9" fmla="*/ 23 h 136"/>
                  <a:gd name="T10" fmla="*/ 0 w 407"/>
                  <a:gd name="T11" fmla="*/ 114 h 136"/>
                  <a:gd name="T12" fmla="*/ 2 w 407"/>
                  <a:gd name="T13" fmla="*/ 122 h 136"/>
                  <a:gd name="T14" fmla="*/ 7 w 407"/>
                  <a:gd name="T15" fmla="*/ 129 h 136"/>
                  <a:gd name="T16" fmla="*/ 14 w 407"/>
                  <a:gd name="T17" fmla="*/ 135 h 136"/>
                  <a:gd name="T18" fmla="*/ 23 w 407"/>
                  <a:gd name="T19" fmla="*/ 136 h 136"/>
                  <a:gd name="T20" fmla="*/ 385 w 407"/>
                  <a:gd name="T21" fmla="*/ 136 h 136"/>
                  <a:gd name="T22" fmla="*/ 393 w 407"/>
                  <a:gd name="T23" fmla="*/ 135 h 136"/>
                  <a:gd name="T24" fmla="*/ 400 w 407"/>
                  <a:gd name="T25" fmla="*/ 129 h 136"/>
                  <a:gd name="T26" fmla="*/ 406 w 407"/>
                  <a:gd name="T27" fmla="*/ 122 h 136"/>
                  <a:gd name="T28" fmla="*/ 407 w 407"/>
                  <a:gd name="T29" fmla="*/ 114 h 136"/>
                  <a:gd name="T30" fmla="*/ 407 w 407"/>
                  <a:gd name="T31" fmla="*/ 23 h 136"/>
                  <a:gd name="T32" fmla="*/ 406 w 407"/>
                  <a:gd name="T33" fmla="*/ 14 h 136"/>
                  <a:gd name="T34" fmla="*/ 400 w 407"/>
                  <a:gd name="T35" fmla="*/ 7 h 136"/>
                  <a:gd name="T36" fmla="*/ 393 w 407"/>
                  <a:gd name="T37" fmla="*/ 2 h 136"/>
                  <a:gd name="T38" fmla="*/ 385 w 407"/>
                  <a:gd name="T39" fmla="*/ 0 h 136"/>
                  <a:gd name="T40" fmla="*/ 23 w 407"/>
                  <a:gd name="T41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7" h="136">
                    <a:moveTo>
                      <a:pt x="23" y="0"/>
                    </a:moveTo>
                    <a:lnTo>
                      <a:pt x="14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3"/>
                    </a:lnTo>
                    <a:lnTo>
                      <a:pt x="0" y="114"/>
                    </a:lnTo>
                    <a:lnTo>
                      <a:pt x="2" y="122"/>
                    </a:lnTo>
                    <a:lnTo>
                      <a:pt x="7" y="129"/>
                    </a:lnTo>
                    <a:lnTo>
                      <a:pt x="14" y="135"/>
                    </a:lnTo>
                    <a:lnTo>
                      <a:pt x="23" y="136"/>
                    </a:lnTo>
                    <a:lnTo>
                      <a:pt x="385" y="136"/>
                    </a:lnTo>
                    <a:lnTo>
                      <a:pt x="393" y="135"/>
                    </a:lnTo>
                    <a:lnTo>
                      <a:pt x="400" y="129"/>
                    </a:lnTo>
                    <a:lnTo>
                      <a:pt x="406" y="122"/>
                    </a:lnTo>
                    <a:lnTo>
                      <a:pt x="407" y="114"/>
                    </a:lnTo>
                    <a:lnTo>
                      <a:pt x="407" y="23"/>
                    </a:lnTo>
                    <a:lnTo>
                      <a:pt x="406" y="14"/>
                    </a:lnTo>
                    <a:lnTo>
                      <a:pt x="400" y="7"/>
                    </a:lnTo>
                    <a:lnTo>
                      <a:pt x="393" y="2"/>
                    </a:lnTo>
                    <a:lnTo>
                      <a:pt x="385" y="0"/>
                    </a:lnTo>
                    <a:lnTo>
                      <a:pt x="23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2400"/>
              </a:p>
            </p:txBody>
          </p:sp>
        </p:grpSp>
        <p:sp>
          <p:nvSpPr>
            <p:cNvPr id="173161" name="Oval 105"/>
            <p:cNvSpPr>
              <a:spLocks noChangeArrowheads="1"/>
            </p:cNvSpPr>
            <p:nvPr/>
          </p:nvSpPr>
          <p:spPr bwMode="auto">
            <a:xfrm>
              <a:off x="3406" y="1637"/>
              <a:ext cx="253" cy="254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400"/>
            </a:p>
          </p:txBody>
        </p:sp>
        <p:grpSp>
          <p:nvGrpSpPr>
            <p:cNvPr id="173162" name="Group 106"/>
            <p:cNvGrpSpPr>
              <a:grpSpLocks/>
            </p:cNvGrpSpPr>
            <p:nvPr/>
          </p:nvGrpSpPr>
          <p:grpSpPr bwMode="auto">
            <a:xfrm>
              <a:off x="3430" y="1690"/>
              <a:ext cx="226" cy="172"/>
              <a:chOff x="3798" y="1726"/>
              <a:chExt cx="226" cy="172"/>
            </a:xfrm>
          </p:grpSpPr>
          <p:sp>
            <p:nvSpPr>
              <p:cNvPr id="173163" name="Rectangle 107"/>
              <p:cNvSpPr>
                <a:spLocks noChangeArrowheads="1"/>
              </p:cNvSpPr>
              <p:nvPr/>
            </p:nvSpPr>
            <p:spPr bwMode="auto">
              <a:xfrm>
                <a:off x="3801" y="1729"/>
                <a:ext cx="223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762000" eaLnBrk="0" hangingPunct="0"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1pPr>
                <a:lvl2pPr marL="381000" defTabSz="762000" eaLnBrk="0" hangingPunct="0"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2pPr>
                <a:lvl3pPr marL="762000" defTabSz="762000" eaLnBrk="0" hangingPunct="0"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3pPr>
                <a:lvl4pPr marL="1143000" defTabSz="762000" eaLnBrk="0" hangingPunct="0"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4pPr>
                <a:lvl5pPr marL="1524000" defTabSz="762000" eaLnBrk="0" hangingPunct="0"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5pPr>
                <a:lvl6pPr marL="19812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6pPr>
                <a:lvl7pPr marL="24384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7pPr>
                <a:lvl8pPr marL="2895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8pPr>
                <a:lvl9pPr marL="33528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it-IT" altLang="en-US" sz="1400">
                    <a:solidFill>
                      <a:srgbClr val="FFFFFF"/>
                    </a:solidFill>
                    <a:latin typeface="Arial" pitchFamily="34" charset="0"/>
                    <a:cs typeface="Times New Roman" pitchFamily="18" charset="0"/>
                  </a:rPr>
                  <a:t>Motore</a:t>
                </a:r>
                <a:endParaRPr lang="it-IT" altLang="en-US" sz="3600" b="1" i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Rounded MT Bold" pitchFamily="34" charset="0"/>
                  <a:cs typeface="Times New Roman" pitchFamily="18" charset="0"/>
                </a:endParaRPr>
              </a:p>
            </p:txBody>
          </p:sp>
          <p:sp>
            <p:nvSpPr>
              <p:cNvPr id="173164" name="Rectangle 108"/>
              <p:cNvSpPr>
                <a:spLocks noChangeArrowheads="1"/>
              </p:cNvSpPr>
              <p:nvPr/>
            </p:nvSpPr>
            <p:spPr bwMode="auto">
              <a:xfrm>
                <a:off x="3798" y="1726"/>
                <a:ext cx="223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762000" eaLnBrk="0" hangingPunct="0"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1pPr>
                <a:lvl2pPr marL="381000" defTabSz="762000" eaLnBrk="0" hangingPunct="0"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2pPr>
                <a:lvl3pPr marL="762000" defTabSz="762000" eaLnBrk="0" hangingPunct="0"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3pPr>
                <a:lvl4pPr marL="1143000" defTabSz="762000" eaLnBrk="0" hangingPunct="0"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4pPr>
                <a:lvl5pPr marL="1524000" defTabSz="762000" eaLnBrk="0" hangingPunct="0"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5pPr>
                <a:lvl6pPr marL="19812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6pPr>
                <a:lvl7pPr marL="24384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7pPr>
                <a:lvl8pPr marL="2895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8pPr>
                <a:lvl9pPr marL="33528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it-IT" altLang="en-US" sz="1400">
                    <a:solidFill>
                      <a:srgbClr val="000000"/>
                    </a:solidFill>
                    <a:latin typeface="Arial" pitchFamily="34" charset="0"/>
                    <a:cs typeface="Times New Roman" pitchFamily="18" charset="0"/>
                  </a:rPr>
                  <a:t>Motore</a:t>
                </a:r>
                <a:endParaRPr lang="it-IT" altLang="en-US" sz="3600" b="1" i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Rounded MT Bold" pitchFamily="34" charset="0"/>
                  <a:cs typeface="Times New Roman" pitchFamily="18" charset="0"/>
                </a:endParaRPr>
              </a:p>
            </p:txBody>
          </p:sp>
          <p:sp>
            <p:nvSpPr>
              <p:cNvPr id="173165" name="Rectangle 109"/>
              <p:cNvSpPr>
                <a:spLocks noChangeArrowheads="1"/>
              </p:cNvSpPr>
              <p:nvPr/>
            </p:nvSpPr>
            <p:spPr bwMode="auto">
              <a:xfrm>
                <a:off x="3801" y="1729"/>
                <a:ext cx="223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762000" eaLnBrk="0" hangingPunct="0"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1pPr>
                <a:lvl2pPr marL="381000" defTabSz="762000" eaLnBrk="0" hangingPunct="0"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2pPr>
                <a:lvl3pPr marL="762000" defTabSz="762000" eaLnBrk="0" hangingPunct="0"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3pPr>
                <a:lvl4pPr marL="1143000" defTabSz="762000" eaLnBrk="0" hangingPunct="0"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4pPr>
                <a:lvl5pPr marL="1524000" defTabSz="762000" eaLnBrk="0" hangingPunct="0"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5pPr>
                <a:lvl6pPr marL="19812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6pPr>
                <a:lvl7pPr marL="24384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7pPr>
                <a:lvl8pPr marL="2895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8pPr>
                <a:lvl9pPr marL="33528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it-IT" altLang="en-US" sz="1400">
                    <a:solidFill>
                      <a:srgbClr val="FFFFFF"/>
                    </a:solidFill>
                    <a:latin typeface="Arial" pitchFamily="34" charset="0"/>
                    <a:cs typeface="Times New Roman" pitchFamily="18" charset="0"/>
                  </a:rPr>
                  <a:t>Motore</a:t>
                </a:r>
                <a:endParaRPr lang="it-IT" altLang="en-US" sz="3600" b="1" i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Rounded MT Bold" pitchFamily="34" charset="0"/>
                  <a:cs typeface="Times New Roman" pitchFamily="18" charset="0"/>
                </a:endParaRPr>
              </a:p>
            </p:txBody>
          </p:sp>
          <p:sp>
            <p:nvSpPr>
              <p:cNvPr id="173166" name="Rectangle 110"/>
              <p:cNvSpPr>
                <a:spLocks noChangeArrowheads="1"/>
              </p:cNvSpPr>
              <p:nvPr/>
            </p:nvSpPr>
            <p:spPr bwMode="auto">
              <a:xfrm>
                <a:off x="3798" y="1726"/>
                <a:ext cx="223" cy="1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762000" eaLnBrk="0" hangingPunct="0"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1pPr>
                <a:lvl2pPr marL="381000" defTabSz="762000" eaLnBrk="0" hangingPunct="0"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2pPr>
                <a:lvl3pPr marL="762000" defTabSz="762000" eaLnBrk="0" hangingPunct="0"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3pPr>
                <a:lvl4pPr marL="1143000" defTabSz="762000" eaLnBrk="0" hangingPunct="0"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4pPr>
                <a:lvl5pPr marL="1524000" defTabSz="762000" eaLnBrk="0" hangingPunct="0"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5pPr>
                <a:lvl6pPr marL="19812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6pPr>
                <a:lvl7pPr marL="24384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7pPr>
                <a:lvl8pPr marL="2895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8pPr>
                <a:lvl9pPr marL="33528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5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it-IT" altLang="en-US" sz="1400">
                    <a:solidFill>
                      <a:srgbClr val="000000"/>
                    </a:solidFill>
                    <a:latin typeface="Arial" pitchFamily="34" charset="0"/>
                    <a:cs typeface="Times New Roman" pitchFamily="18" charset="0"/>
                  </a:rPr>
                  <a:t>Motore</a:t>
                </a:r>
              </a:p>
              <a:p>
                <a:pPr algn="ctr" eaLnBrk="1" hangingPunct="1"/>
                <a:r>
                  <a:rPr lang="it-IT" altLang="en-US" sz="1400">
                    <a:solidFill>
                      <a:srgbClr val="000000"/>
                    </a:solidFill>
                    <a:latin typeface="Arial" pitchFamily="34" charset="0"/>
                    <a:cs typeface="Times New Roman" pitchFamily="18" charset="0"/>
                  </a:rPr>
                  <a:t>EL</a:t>
                </a:r>
                <a:endParaRPr lang="it-IT" altLang="en-US" sz="3600" b="1" i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Rounded MT Bold" pitchFamily="34" charset="0"/>
                  <a:cs typeface="Times New Roman" pitchFamily="18" charset="0"/>
                </a:endParaRPr>
              </a:p>
            </p:txBody>
          </p:sp>
        </p:grpSp>
        <p:sp>
          <p:nvSpPr>
            <p:cNvPr id="173167" name="Rectangle 111"/>
            <p:cNvSpPr>
              <a:spLocks noChangeArrowheads="1"/>
            </p:cNvSpPr>
            <p:nvPr/>
          </p:nvSpPr>
          <p:spPr bwMode="auto">
            <a:xfrm>
              <a:off x="4628" y="1595"/>
              <a:ext cx="338" cy="339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33CC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 sz="2400"/>
            </a:p>
          </p:txBody>
        </p:sp>
        <p:sp>
          <p:nvSpPr>
            <p:cNvPr id="173169" name="Rectangle 113"/>
            <p:cNvSpPr>
              <a:spLocks noChangeArrowheads="1"/>
            </p:cNvSpPr>
            <p:nvPr/>
          </p:nvSpPr>
          <p:spPr bwMode="auto">
            <a:xfrm>
              <a:off x="4708" y="1636"/>
              <a:ext cx="199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 dirty="0" err="1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Fuel</a:t>
              </a:r>
              <a:r>
                <a:rPr lang="it-IT" altLang="en-US" sz="1600" dirty="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endParaRPr lang="it-IT" altLang="en-US" sz="40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171" name="Rectangle 115"/>
            <p:cNvSpPr>
              <a:spLocks noChangeArrowheads="1"/>
            </p:cNvSpPr>
            <p:nvPr/>
          </p:nvSpPr>
          <p:spPr bwMode="auto">
            <a:xfrm>
              <a:off x="4718" y="1717"/>
              <a:ext cx="180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 dirty="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Cell </a:t>
              </a:r>
              <a:endParaRPr lang="it-IT" altLang="en-US" sz="40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173" name="Rectangle 117"/>
            <p:cNvSpPr>
              <a:spLocks noChangeArrowheads="1"/>
            </p:cNvSpPr>
            <p:nvPr/>
          </p:nvSpPr>
          <p:spPr bwMode="auto">
            <a:xfrm>
              <a:off x="4697" y="1800"/>
              <a:ext cx="225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 dirty="0" err="1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Stack</a:t>
              </a:r>
              <a:endParaRPr lang="it-IT" altLang="en-US" sz="40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grpSp>
          <p:nvGrpSpPr>
            <p:cNvPr id="173174" name="Group 118"/>
            <p:cNvGrpSpPr>
              <a:grpSpLocks/>
            </p:cNvGrpSpPr>
            <p:nvPr/>
          </p:nvGrpSpPr>
          <p:grpSpPr bwMode="auto">
            <a:xfrm>
              <a:off x="3658" y="1725"/>
              <a:ext cx="970" cy="77"/>
              <a:chOff x="3744" y="2062"/>
              <a:chExt cx="781" cy="62"/>
            </a:xfrm>
          </p:grpSpPr>
          <p:sp>
            <p:nvSpPr>
              <p:cNvPr id="173175" name="Rectangle 119"/>
              <p:cNvSpPr>
                <a:spLocks noChangeArrowheads="1"/>
              </p:cNvSpPr>
              <p:nvPr/>
            </p:nvSpPr>
            <p:spPr bwMode="auto">
              <a:xfrm>
                <a:off x="3804" y="2087"/>
                <a:ext cx="721" cy="12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2400"/>
              </a:p>
            </p:txBody>
          </p:sp>
          <p:sp>
            <p:nvSpPr>
              <p:cNvPr id="173176" name="Freeform 120"/>
              <p:cNvSpPr>
                <a:spLocks/>
              </p:cNvSpPr>
              <p:nvPr/>
            </p:nvSpPr>
            <p:spPr bwMode="auto">
              <a:xfrm>
                <a:off x="3744" y="2062"/>
                <a:ext cx="62" cy="62"/>
              </a:xfrm>
              <a:custGeom>
                <a:avLst/>
                <a:gdLst>
                  <a:gd name="T0" fmla="*/ 125 w 125"/>
                  <a:gd name="T1" fmla="*/ 0 h 123"/>
                  <a:gd name="T2" fmla="*/ 0 w 125"/>
                  <a:gd name="T3" fmla="*/ 61 h 123"/>
                  <a:gd name="T4" fmla="*/ 125 w 125"/>
                  <a:gd name="T5" fmla="*/ 123 h 123"/>
                  <a:gd name="T6" fmla="*/ 125 w 125"/>
                  <a:gd name="T7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23">
                    <a:moveTo>
                      <a:pt x="125" y="0"/>
                    </a:moveTo>
                    <a:lnTo>
                      <a:pt x="0" y="61"/>
                    </a:lnTo>
                    <a:lnTo>
                      <a:pt x="125" y="123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2400"/>
              </a:p>
            </p:txBody>
          </p:sp>
        </p:grpSp>
        <p:sp>
          <p:nvSpPr>
            <p:cNvPr id="173177" name="Rectangle 121"/>
            <p:cNvSpPr>
              <a:spLocks noChangeArrowheads="1"/>
            </p:cNvSpPr>
            <p:nvPr/>
          </p:nvSpPr>
          <p:spPr bwMode="auto">
            <a:xfrm>
              <a:off x="2656" y="1491"/>
              <a:ext cx="671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2000" dirty="0"/>
                <a:t>Configurazione diretta</a:t>
              </a:r>
              <a:endParaRPr lang="it-IT" altLang="en-US" sz="32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178" name="Rectangle 122"/>
            <p:cNvSpPr>
              <a:spLocks noChangeArrowheads="1"/>
            </p:cNvSpPr>
            <p:nvPr/>
          </p:nvSpPr>
          <p:spPr bwMode="auto">
            <a:xfrm>
              <a:off x="3995" y="1670"/>
              <a:ext cx="382" cy="17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 sz="2400"/>
            </a:p>
          </p:txBody>
        </p:sp>
        <p:sp>
          <p:nvSpPr>
            <p:cNvPr id="173179" name="Rectangle 123"/>
            <p:cNvSpPr>
              <a:spLocks noChangeArrowheads="1"/>
            </p:cNvSpPr>
            <p:nvPr/>
          </p:nvSpPr>
          <p:spPr bwMode="auto">
            <a:xfrm>
              <a:off x="3987" y="1674"/>
              <a:ext cx="403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400" dirty="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Sistema</a:t>
              </a:r>
            </a:p>
            <a:p>
              <a:pPr algn="ctr" eaLnBrk="1" hangingPunct="1"/>
              <a:r>
                <a:rPr lang="it-IT" altLang="en-US" sz="1400" dirty="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 di Controllo </a:t>
              </a:r>
              <a:endParaRPr lang="it-IT" altLang="en-US" sz="36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1314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22667" y="101030"/>
            <a:ext cx="6929702" cy="364713"/>
          </a:xfrm>
        </p:spPr>
        <p:txBody>
          <a:bodyPr/>
          <a:lstStyle/>
          <a:p>
            <a:r>
              <a:rPr lang="it-IT" altLang="en-US" sz="2800" dirty="0" smtClean="0"/>
              <a:t>Powertrain ad Idrogeno con FC</a:t>
            </a:r>
          </a:p>
        </p:txBody>
      </p:sp>
      <p:sp>
        <p:nvSpPr>
          <p:cNvPr id="173299" name="Rectangle 243"/>
          <p:cNvSpPr>
            <a:spLocks noGrp="1" noChangeArrowheads="1"/>
          </p:cNvSpPr>
          <p:nvPr>
            <p:ph type="body" sz="half" idx="1"/>
          </p:nvPr>
        </p:nvSpPr>
        <p:spPr>
          <a:xfrm>
            <a:off x="446584" y="2261270"/>
            <a:ext cx="7562374" cy="1660971"/>
          </a:xfrm>
        </p:spPr>
        <p:txBody>
          <a:bodyPr/>
          <a:lstStyle/>
          <a:p>
            <a:pPr marL="0" indent="0">
              <a:buNone/>
            </a:pPr>
            <a:r>
              <a:rPr lang="it-IT" altLang="en-US" sz="2200" dirty="0" smtClean="0"/>
              <a:t>Nella configurazione indiretta lo schema funzionale del powertrain ricalca quello dell’ibrido serie con:</a:t>
            </a:r>
          </a:p>
          <a:p>
            <a:r>
              <a:rPr lang="it-IT" altLang="en-US" sz="2000" dirty="0" smtClean="0"/>
              <a:t>possibilità di recuperare l’energia di frenatura</a:t>
            </a:r>
          </a:p>
          <a:p>
            <a:r>
              <a:rPr lang="it-IT" altLang="en-US" sz="2000" dirty="0" smtClean="0"/>
              <a:t>smussare i transitori della potenza erogata dalla cella</a:t>
            </a:r>
          </a:p>
          <a:p>
            <a:r>
              <a:rPr lang="it-IT" altLang="en-US" sz="2000" dirty="0" smtClean="0"/>
              <a:t>dimensionare una cella meno potente del picco di potenza del motore elettrico</a:t>
            </a:r>
          </a:p>
        </p:txBody>
      </p:sp>
      <p:grpSp>
        <p:nvGrpSpPr>
          <p:cNvPr id="173298" name="Group 242"/>
          <p:cNvGrpSpPr>
            <a:grpSpLocks/>
          </p:cNvGrpSpPr>
          <p:nvPr/>
        </p:nvGrpSpPr>
        <p:grpSpPr bwMode="auto">
          <a:xfrm>
            <a:off x="167070" y="626393"/>
            <a:ext cx="6099937" cy="1885061"/>
            <a:chOff x="-1014" y="645"/>
            <a:chExt cx="3453" cy="1184"/>
          </a:xfrm>
        </p:grpSpPr>
        <p:sp>
          <p:nvSpPr>
            <p:cNvPr id="173231" name="Rectangle 175"/>
            <p:cNvSpPr>
              <a:spLocks noChangeArrowheads="1"/>
            </p:cNvSpPr>
            <p:nvPr/>
          </p:nvSpPr>
          <p:spPr bwMode="auto">
            <a:xfrm>
              <a:off x="64" y="1419"/>
              <a:ext cx="74" cy="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36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it-IT" altLang="en-US" sz="40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32" name="Freeform 176"/>
            <p:cNvSpPr>
              <a:spLocks/>
            </p:cNvSpPr>
            <p:nvPr/>
          </p:nvSpPr>
          <p:spPr bwMode="auto">
            <a:xfrm>
              <a:off x="272" y="775"/>
              <a:ext cx="34" cy="661"/>
            </a:xfrm>
            <a:custGeom>
              <a:avLst/>
              <a:gdLst>
                <a:gd name="T0" fmla="*/ 34 w 35"/>
                <a:gd name="T1" fmla="*/ 0 h 683"/>
                <a:gd name="T2" fmla="*/ 0 w 35"/>
                <a:gd name="T3" fmla="*/ 0 h 683"/>
                <a:gd name="T4" fmla="*/ 1 w 35"/>
                <a:gd name="T5" fmla="*/ 683 h 683"/>
                <a:gd name="T6" fmla="*/ 35 w 35"/>
                <a:gd name="T7" fmla="*/ 683 h 683"/>
                <a:gd name="T8" fmla="*/ 34 w 35"/>
                <a:gd name="T9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683">
                  <a:moveTo>
                    <a:pt x="34" y="0"/>
                  </a:moveTo>
                  <a:lnTo>
                    <a:pt x="0" y="0"/>
                  </a:lnTo>
                  <a:lnTo>
                    <a:pt x="1" y="683"/>
                  </a:lnTo>
                  <a:lnTo>
                    <a:pt x="35" y="68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33" name="Freeform 177"/>
            <p:cNvSpPr>
              <a:spLocks/>
            </p:cNvSpPr>
            <p:nvPr/>
          </p:nvSpPr>
          <p:spPr bwMode="auto">
            <a:xfrm>
              <a:off x="99" y="645"/>
              <a:ext cx="378" cy="130"/>
            </a:xfrm>
            <a:custGeom>
              <a:avLst/>
              <a:gdLst>
                <a:gd name="T0" fmla="*/ 23 w 407"/>
                <a:gd name="T1" fmla="*/ 0 h 137"/>
                <a:gd name="T2" fmla="*/ 14 w 407"/>
                <a:gd name="T3" fmla="*/ 1 h 137"/>
                <a:gd name="T4" fmla="*/ 7 w 407"/>
                <a:gd name="T5" fmla="*/ 7 h 137"/>
                <a:gd name="T6" fmla="*/ 2 w 407"/>
                <a:gd name="T7" fmla="*/ 14 h 137"/>
                <a:gd name="T8" fmla="*/ 0 w 407"/>
                <a:gd name="T9" fmla="*/ 23 h 137"/>
                <a:gd name="T10" fmla="*/ 0 w 407"/>
                <a:gd name="T11" fmla="*/ 114 h 137"/>
                <a:gd name="T12" fmla="*/ 2 w 407"/>
                <a:gd name="T13" fmla="*/ 122 h 137"/>
                <a:gd name="T14" fmla="*/ 7 w 407"/>
                <a:gd name="T15" fmla="*/ 130 h 137"/>
                <a:gd name="T16" fmla="*/ 14 w 407"/>
                <a:gd name="T17" fmla="*/ 135 h 137"/>
                <a:gd name="T18" fmla="*/ 23 w 407"/>
                <a:gd name="T19" fmla="*/ 137 h 137"/>
                <a:gd name="T20" fmla="*/ 385 w 407"/>
                <a:gd name="T21" fmla="*/ 137 h 137"/>
                <a:gd name="T22" fmla="*/ 393 w 407"/>
                <a:gd name="T23" fmla="*/ 135 h 137"/>
                <a:gd name="T24" fmla="*/ 400 w 407"/>
                <a:gd name="T25" fmla="*/ 130 h 137"/>
                <a:gd name="T26" fmla="*/ 406 w 407"/>
                <a:gd name="T27" fmla="*/ 122 h 137"/>
                <a:gd name="T28" fmla="*/ 407 w 407"/>
                <a:gd name="T29" fmla="*/ 114 h 137"/>
                <a:gd name="T30" fmla="*/ 407 w 407"/>
                <a:gd name="T31" fmla="*/ 23 h 137"/>
                <a:gd name="T32" fmla="*/ 406 w 407"/>
                <a:gd name="T33" fmla="*/ 14 h 137"/>
                <a:gd name="T34" fmla="*/ 400 w 407"/>
                <a:gd name="T35" fmla="*/ 7 h 137"/>
                <a:gd name="T36" fmla="*/ 393 w 407"/>
                <a:gd name="T37" fmla="*/ 1 h 137"/>
                <a:gd name="T38" fmla="*/ 385 w 407"/>
                <a:gd name="T39" fmla="*/ 0 h 137"/>
                <a:gd name="T40" fmla="*/ 23 w 407"/>
                <a:gd name="T41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7" h="137">
                  <a:moveTo>
                    <a:pt x="23" y="0"/>
                  </a:moveTo>
                  <a:lnTo>
                    <a:pt x="14" y="1"/>
                  </a:lnTo>
                  <a:lnTo>
                    <a:pt x="7" y="7"/>
                  </a:lnTo>
                  <a:lnTo>
                    <a:pt x="2" y="14"/>
                  </a:lnTo>
                  <a:lnTo>
                    <a:pt x="0" y="23"/>
                  </a:lnTo>
                  <a:lnTo>
                    <a:pt x="0" y="114"/>
                  </a:lnTo>
                  <a:lnTo>
                    <a:pt x="2" y="122"/>
                  </a:lnTo>
                  <a:lnTo>
                    <a:pt x="7" y="130"/>
                  </a:lnTo>
                  <a:lnTo>
                    <a:pt x="14" y="135"/>
                  </a:lnTo>
                  <a:lnTo>
                    <a:pt x="23" y="137"/>
                  </a:lnTo>
                  <a:lnTo>
                    <a:pt x="385" y="137"/>
                  </a:lnTo>
                  <a:lnTo>
                    <a:pt x="393" y="135"/>
                  </a:lnTo>
                  <a:lnTo>
                    <a:pt x="400" y="130"/>
                  </a:lnTo>
                  <a:lnTo>
                    <a:pt x="406" y="122"/>
                  </a:lnTo>
                  <a:lnTo>
                    <a:pt x="407" y="114"/>
                  </a:lnTo>
                  <a:lnTo>
                    <a:pt x="407" y="23"/>
                  </a:lnTo>
                  <a:lnTo>
                    <a:pt x="406" y="14"/>
                  </a:lnTo>
                  <a:lnTo>
                    <a:pt x="400" y="7"/>
                  </a:lnTo>
                  <a:lnTo>
                    <a:pt x="393" y="1"/>
                  </a:lnTo>
                  <a:lnTo>
                    <a:pt x="385" y="0"/>
                  </a:lnTo>
                  <a:lnTo>
                    <a:pt x="23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34" name="Freeform 178"/>
            <p:cNvSpPr>
              <a:spLocks/>
            </p:cNvSpPr>
            <p:nvPr/>
          </p:nvSpPr>
          <p:spPr bwMode="auto">
            <a:xfrm>
              <a:off x="99" y="645"/>
              <a:ext cx="378" cy="130"/>
            </a:xfrm>
            <a:custGeom>
              <a:avLst/>
              <a:gdLst>
                <a:gd name="T0" fmla="*/ 23 w 407"/>
                <a:gd name="T1" fmla="*/ 0 h 137"/>
                <a:gd name="T2" fmla="*/ 14 w 407"/>
                <a:gd name="T3" fmla="*/ 1 h 137"/>
                <a:gd name="T4" fmla="*/ 7 w 407"/>
                <a:gd name="T5" fmla="*/ 7 h 137"/>
                <a:gd name="T6" fmla="*/ 2 w 407"/>
                <a:gd name="T7" fmla="*/ 14 h 137"/>
                <a:gd name="T8" fmla="*/ 0 w 407"/>
                <a:gd name="T9" fmla="*/ 23 h 137"/>
                <a:gd name="T10" fmla="*/ 0 w 407"/>
                <a:gd name="T11" fmla="*/ 114 h 137"/>
                <a:gd name="T12" fmla="*/ 2 w 407"/>
                <a:gd name="T13" fmla="*/ 122 h 137"/>
                <a:gd name="T14" fmla="*/ 7 w 407"/>
                <a:gd name="T15" fmla="*/ 130 h 137"/>
                <a:gd name="T16" fmla="*/ 14 w 407"/>
                <a:gd name="T17" fmla="*/ 135 h 137"/>
                <a:gd name="T18" fmla="*/ 23 w 407"/>
                <a:gd name="T19" fmla="*/ 137 h 137"/>
                <a:gd name="T20" fmla="*/ 385 w 407"/>
                <a:gd name="T21" fmla="*/ 137 h 137"/>
                <a:gd name="T22" fmla="*/ 393 w 407"/>
                <a:gd name="T23" fmla="*/ 135 h 137"/>
                <a:gd name="T24" fmla="*/ 400 w 407"/>
                <a:gd name="T25" fmla="*/ 130 h 137"/>
                <a:gd name="T26" fmla="*/ 406 w 407"/>
                <a:gd name="T27" fmla="*/ 122 h 137"/>
                <a:gd name="T28" fmla="*/ 407 w 407"/>
                <a:gd name="T29" fmla="*/ 114 h 137"/>
                <a:gd name="T30" fmla="*/ 407 w 407"/>
                <a:gd name="T31" fmla="*/ 23 h 137"/>
                <a:gd name="T32" fmla="*/ 406 w 407"/>
                <a:gd name="T33" fmla="*/ 14 h 137"/>
                <a:gd name="T34" fmla="*/ 400 w 407"/>
                <a:gd name="T35" fmla="*/ 7 h 137"/>
                <a:gd name="T36" fmla="*/ 393 w 407"/>
                <a:gd name="T37" fmla="*/ 1 h 137"/>
                <a:gd name="T38" fmla="*/ 385 w 407"/>
                <a:gd name="T39" fmla="*/ 0 h 137"/>
                <a:gd name="T40" fmla="*/ 23 w 407"/>
                <a:gd name="T41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7" h="137">
                  <a:moveTo>
                    <a:pt x="23" y="0"/>
                  </a:moveTo>
                  <a:lnTo>
                    <a:pt x="14" y="1"/>
                  </a:lnTo>
                  <a:lnTo>
                    <a:pt x="7" y="7"/>
                  </a:lnTo>
                  <a:lnTo>
                    <a:pt x="2" y="14"/>
                  </a:lnTo>
                  <a:lnTo>
                    <a:pt x="0" y="23"/>
                  </a:lnTo>
                  <a:lnTo>
                    <a:pt x="0" y="114"/>
                  </a:lnTo>
                  <a:lnTo>
                    <a:pt x="2" y="122"/>
                  </a:lnTo>
                  <a:lnTo>
                    <a:pt x="7" y="130"/>
                  </a:lnTo>
                  <a:lnTo>
                    <a:pt x="14" y="135"/>
                  </a:lnTo>
                  <a:lnTo>
                    <a:pt x="23" y="137"/>
                  </a:lnTo>
                  <a:lnTo>
                    <a:pt x="385" y="137"/>
                  </a:lnTo>
                  <a:lnTo>
                    <a:pt x="393" y="135"/>
                  </a:lnTo>
                  <a:lnTo>
                    <a:pt x="400" y="130"/>
                  </a:lnTo>
                  <a:lnTo>
                    <a:pt x="406" y="122"/>
                  </a:lnTo>
                  <a:lnTo>
                    <a:pt x="407" y="114"/>
                  </a:lnTo>
                  <a:lnTo>
                    <a:pt x="407" y="23"/>
                  </a:lnTo>
                  <a:lnTo>
                    <a:pt x="406" y="14"/>
                  </a:lnTo>
                  <a:lnTo>
                    <a:pt x="400" y="7"/>
                  </a:lnTo>
                  <a:lnTo>
                    <a:pt x="393" y="1"/>
                  </a:lnTo>
                  <a:lnTo>
                    <a:pt x="385" y="0"/>
                  </a:lnTo>
                  <a:lnTo>
                    <a:pt x="23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35" name="Freeform 179"/>
            <p:cNvSpPr>
              <a:spLocks/>
            </p:cNvSpPr>
            <p:nvPr/>
          </p:nvSpPr>
          <p:spPr bwMode="auto">
            <a:xfrm>
              <a:off x="99" y="1436"/>
              <a:ext cx="378" cy="133"/>
            </a:xfrm>
            <a:custGeom>
              <a:avLst/>
              <a:gdLst>
                <a:gd name="T0" fmla="*/ 23 w 407"/>
                <a:gd name="T1" fmla="*/ 0 h 137"/>
                <a:gd name="T2" fmla="*/ 14 w 407"/>
                <a:gd name="T3" fmla="*/ 2 h 137"/>
                <a:gd name="T4" fmla="*/ 7 w 407"/>
                <a:gd name="T5" fmla="*/ 8 h 137"/>
                <a:gd name="T6" fmla="*/ 2 w 407"/>
                <a:gd name="T7" fmla="*/ 15 h 137"/>
                <a:gd name="T8" fmla="*/ 0 w 407"/>
                <a:gd name="T9" fmla="*/ 23 h 137"/>
                <a:gd name="T10" fmla="*/ 0 w 407"/>
                <a:gd name="T11" fmla="*/ 114 h 137"/>
                <a:gd name="T12" fmla="*/ 2 w 407"/>
                <a:gd name="T13" fmla="*/ 123 h 137"/>
                <a:gd name="T14" fmla="*/ 7 w 407"/>
                <a:gd name="T15" fmla="*/ 130 h 137"/>
                <a:gd name="T16" fmla="*/ 14 w 407"/>
                <a:gd name="T17" fmla="*/ 136 h 137"/>
                <a:gd name="T18" fmla="*/ 23 w 407"/>
                <a:gd name="T19" fmla="*/ 137 h 137"/>
                <a:gd name="T20" fmla="*/ 385 w 407"/>
                <a:gd name="T21" fmla="*/ 137 h 137"/>
                <a:gd name="T22" fmla="*/ 393 w 407"/>
                <a:gd name="T23" fmla="*/ 136 h 137"/>
                <a:gd name="T24" fmla="*/ 400 w 407"/>
                <a:gd name="T25" fmla="*/ 130 h 137"/>
                <a:gd name="T26" fmla="*/ 406 w 407"/>
                <a:gd name="T27" fmla="*/ 123 h 137"/>
                <a:gd name="T28" fmla="*/ 407 w 407"/>
                <a:gd name="T29" fmla="*/ 114 h 137"/>
                <a:gd name="T30" fmla="*/ 407 w 407"/>
                <a:gd name="T31" fmla="*/ 23 h 137"/>
                <a:gd name="T32" fmla="*/ 406 w 407"/>
                <a:gd name="T33" fmla="*/ 15 h 137"/>
                <a:gd name="T34" fmla="*/ 400 w 407"/>
                <a:gd name="T35" fmla="*/ 8 h 137"/>
                <a:gd name="T36" fmla="*/ 393 w 407"/>
                <a:gd name="T37" fmla="*/ 2 h 137"/>
                <a:gd name="T38" fmla="*/ 385 w 407"/>
                <a:gd name="T39" fmla="*/ 0 h 137"/>
                <a:gd name="T40" fmla="*/ 23 w 407"/>
                <a:gd name="T41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7" h="137">
                  <a:moveTo>
                    <a:pt x="23" y="0"/>
                  </a:moveTo>
                  <a:lnTo>
                    <a:pt x="14" y="2"/>
                  </a:lnTo>
                  <a:lnTo>
                    <a:pt x="7" y="8"/>
                  </a:lnTo>
                  <a:lnTo>
                    <a:pt x="2" y="15"/>
                  </a:lnTo>
                  <a:lnTo>
                    <a:pt x="0" y="23"/>
                  </a:lnTo>
                  <a:lnTo>
                    <a:pt x="0" y="114"/>
                  </a:lnTo>
                  <a:lnTo>
                    <a:pt x="2" y="123"/>
                  </a:lnTo>
                  <a:lnTo>
                    <a:pt x="7" y="130"/>
                  </a:lnTo>
                  <a:lnTo>
                    <a:pt x="14" y="136"/>
                  </a:lnTo>
                  <a:lnTo>
                    <a:pt x="23" y="137"/>
                  </a:lnTo>
                  <a:lnTo>
                    <a:pt x="385" y="137"/>
                  </a:lnTo>
                  <a:lnTo>
                    <a:pt x="393" y="136"/>
                  </a:lnTo>
                  <a:lnTo>
                    <a:pt x="400" y="130"/>
                  </a:lnTo>
                  <a:lnTo>
                    <a:pt x="406" y="123"/>
                  </a:lnTo>
                  <a:lnTo>
                    <a:pt x="407" y="114"/>
                  </a:lnTo>
                  <a:lnTo>
                    <a:pt x="407" y="23"/>
                  </a:lnTo>
                  <a:lnTo>
                    <a:pt x="406" y="15"/>
                  </a:lnTo>
                  <a:lnTo>
                    <a:pt x="400" y="8"/>
                  </a:lnTo>
                  <a:lnTo>
                    <a:pt x="393" y="2"/>
                  </a:lnTo>
                  <a:lnTo>
                    <a:pt x="385" y="0"/>
                  </a:lnTo>
                  <a:lnTo>
                    <a:pt x="23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36" name="Freeform 180"/>
            <p:cNvSpPr>
              <a:spLocks/>
            </p:cNvSpPr>
            <p:nvPr/>
          </p:nvSpPr>
          <p:spPr bwMode="auto">
            <a:xfrm>
              <a:off x="99" y="1436"/>
              <a:ext cx="378" cy="133"/>
            </a:xfrm>
            <a:custGeom>
              <a:avLst/>
              <a:gdLst>
                <a:gd name="T0" fmla="*/ 23 w 407"/>
                <a:gd name="T1" fmla="*/ 0 h 137"/>
                <a:gd name="T2" fmla="*/ 14 w 407"/>
                <a:gd name="T3" fmla="*/ 2 h 137"/>
                <a:gd name="T4" fmla="*/ 7 w 407"/>
                <a:gd name="T5" fmla="*/ 8 h 137"/>
                <a:gd name="T6" fmla="*/ 2 w 407"/>
                <a:gd name="T7" fmla="*/ 15 h 137"/>
                <a:gd name="T8" fmla="*/ 0 w 407"/>
                <a:gd name="T9" fmla="*/ 23 h 137"/>
                <a:gd name="T10" fmla="*/ 0 w 407"/>
                <a:gd name="T11" fmla="*/ 114 h 137"/>
                <a:gd name="T12" fmla="*/ 2 w 407"/>
                <a:gd name="T13" fmla="*/ 123 h 137"/>
                <a:gd name="T14" fmla="*/ 7 w 407"/>
                <a:gd name="T15" fmla="*/ 130 h 137"/>
                <a:gd name="T16" fmla="*/ 14 w 407"/>
                <a:gd name="T17" fmla="*/ 136 h 137"/>
                <a:gd name="T18" fmla="*/ 23 w 407"/>
                <a:gd name="T19" fmla="*/ 137 h 137"/>
                <a:gd name="T20" fmla="*/ 385 w 407"/>
                <a:gd name="T21" fmla="*/ 137 h 137"/>
                <a:gd name="T22" fmla="*/ 393 w 407"/>
                <a:gd name="T23" fmla="*/ 136 h 137"/>
                <a:gd name="T24" fmla="*/ 400 w 407"/>
                <a:gd name="T25" fmla="*/ 130 h 137"/>
                <a:gd name="T26" fmla="*/ 406 w 407"/>
                <a:gd name="T27" fmla="*/ 123 h 137"/>
                <a:gd name="T28" fmla="*/ 407 w 407"/>
                <a:gd name="T29" fmla="*/ 114 h 137"/>
                <a:gd name="T30" fmla="*/ 407 w 407"/>
                <a:gd name="T31" fmla="*/ 23 h 137"/>
                <a:gd name="T32" fmla="*/ 406 w 407"/>
                <a:gd name="T33" fmla="*/ 15 h 137"/>
                <a:gd name="T34" fmla="*/ 400 w 407"/>
                <a:gd name="T35" fmla="*/ 8 h 137"/>
                <a:gd name="T36" fmla="*/ 393 w 407"/>
                <a:gd name="T37" fmla="*/ 2 h 137"/>
                <a:gd name="T38" fmla="*/ 385 w 407"/>
                <a:gd name="T39" fmla="*/ 0 h 137"/>
                <a:gd name="T40" fmla="*/ 23 w 407"/>
                <a:gd name="T41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7" h="137">
                  <a:moveTo>
                    <a:pt x="23" y="0"/>
                  </a:moveTo>
                  <a:lnTo>
                    <a:pt x="14" y="2"/>
                  </a:lnTo>
                  <a:lnTo>
                    <a:pt x="7" y="8"/>
                  </a:lnTo>
                  <a:lnTo>
                    <a:pt x="2" y="15"/>
                  </a:lnTo>
                  <a:lnTo>
                    <a:pt x="0" y="23"/>
                  </a:lnTo>
                  <a:lnTo>
                    <a:pt x="0" y="114"/>
                  </a:lnTo>
                  <a:lnTo>
                    <a:pt x="2" y="123"/>
                  </a:lnTo>
                  <a:lnTo>
                    <a:pt x="7" y="130"/>
                  </a:lnTo>
                  <a:lnTo>
                    <a:pt x="14" y="136"/>
                  </a:lnTo>
                  <a:lnTo>
                    <a:pt x="23" y="137"/>
                  </a:lnTo>
                  <a:lnTo>
                    <a:pt x="385" y="137"/>
                  </a:lnTo>
                  <a:lnTo>
                    <a:pt x="393" y="136"/>
                  </a:lnTo>
                  <a:lnTo>
                    <a:pt x="400" y="130"/>
                  </a:lnTo>
                  <a:lnTo>
                    <a:pt x="406" y="123"/>
                  </a:lnTo>
                  <a:lnTo>
                    <a:pt x="407" y="114"/>
                  </a:lnTo>
                  <a:lnTo>
                    <a:pt x="407" y="23"/>
                  </a:lnTo>
                  <a:lnTo>
                    <a:pt x="406" y="15"/>
                  </a:lnTo>
                  <a:lnTo>
                    <a:pt x="400" y="8"/>
                  </a:lnTo>
                  <a:lnTo>
                    <a:pt x="393" y="2"/>
                  </a:lnTo>
                  <a:lnTo>
                    <a:pt x="385" y="0"/>
                  </a:lnTo>
                  <a:lnTo>
                    <a:pt x="23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38" name="Rectangle 182"/>
            <p:cNvSpPr>
              <a:spLocks noChangeArrowheads="1"/>
            </p:cNvSpPr>
            <p:nvPr/>
          </p:nvSpPr>
          <p:spPr bwMode="auto">
            <a:xfrm>
              <a:off x="133" y="1054"/>
              <a:ext cx="40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>
                  <a:solidFill>
                    <a:srgbClr val="FFFFFF"/>
                  </a:solidFill>
                  <a:latin typeface="Arial" pitchFamily="34" charset="0"/>
                  <a:cs typeface="Times New Roman" pitchFamily="18" charset="0"/>
                </a:rPr>
                <a:t>Motore</a:t>
              </a:r>
              <a:endParaRPr lang="it-IT" altLang="en-US" sz="40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41" name="Rectangle 185"/>
            <p:cNvSpPr>
              <a:spLocks noChangeArrowheads="1"/>
            </p:cNvSpPr>
            <p:nvPr/>
          </p:nvSpPr>
          <p:spPr bwMode="auto">
            <a:xfrm>
              <a:off x="999" y="1442"/>
              <a:ext cx="45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>
                  <a:solidFill>
                    <a:srgbClr val="FFFFFF"/>
                  </a:solidFill>
                  <a:latin typeface="Arial" pitchFamily="34" charset="0"/>
                  <a:cs typeface="Times New Roman" pitchFamily="18" charset="0"/>
                </a:rPr>
                <a:t>Batterie</a:t>
              </a:r>
              <a:endParaRPr lang="it-IT" altLang="en-US" sz="40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42" name="Rectangle 186"/>
            <p:cNvSpPr>
              <a:spLocks noChangeArrowheads="1"/>
            </p:cNvSpPr>
            <p:nvPr/>
          </p:nvSpPr>
          <p:spPr bwMode="auto">
            <a:xfrm>
              <a:off x="996" y="1437"/>
              <a:ext cx="45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Batterie</a:t>
              </a:r>
              <a:endParaRPr lang="it-IT" altLang="en-US" sz="40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43" name="Rectangle 187"/>
            <p:cNvSpPr>
              <a:spLocks noChangeArrowheads="1"/>
            </p:cNvSpPr>
            <p:nvPr/>
          </p:nvSpPr>
          <p:spPr bwMode="auto">
            <a:xfrm>
              <a:off x="1932" y="844"/>
              <a:ext cx="507" cy="52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33CC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44" name="Rectangle 188"/>
            <p:cNvSpPr>
              <a:spLocks noChangeArrowheads="1"/>
            </p:cNvSpPr>
            <p:nvPr/>
          </p:nvSpPr>
          <p:spPr bwMode="auto">
            <a:xfrm>
              <a:off x="2100" y="949"/>
              <a:ext cx="29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>
                  <a:solidFill>
                    <a:srgbClr val="FFFFFF"/>
                  </a:solidFill>
                  <a:latin typeface="Arial" pitchFamily="34" charset="0"/>
                  <a:cs typeface="Times New Roman" pitchFamily="18" charset="0"/>
                </a:rPr>
                <a:t>Fuel </a:t>
              </a:r>
              <a:endParaRPr lang="it-IT" altLang="en-US" sz="40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45" name="Rectangle 189"/>
            <p:cNvSpPr>
              <a:spLocks noChangeArrowheads="1"/>
            </p:cNvSpPr>
            <p:nvPr/>
          </p:nvSpPr>
          <p:spPr bwMode="auto">
            <a:xfrm>
              <a:off x="2097" y="946"/>
              <a:ext cx="29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Fuel </a:t>
              </a:r>
              <a:endParaRPr lang="it-IT" altLang="en-US" sz="40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46" name="Rectangle 190"/>
            <p:cNvSpPr>
              <a:spLocks noChangeArrowheads="1"/>
            </p:cNvSpPr>
            <p:nvPr/>
          </p:nvSpPr>
          <p:spPr bwMode="auto">
            <a:xfrm>
              <a:off x="2114" y="1041"/>
              <a:ext cx="26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>
                  <a:solidFill>
                    <a:srgbClr val="FFFFFF"/>
                  </a:solidFill>
                  <a:latin typeface="Arial" pitchFamily="34" charset="0"/>
                  <a:cs typeface="Times New Roman" pitchFamily="18" charset="0"/>
                </a:rPr>
                <a:t>Cell </a:t>
              </a:r>
              <a:endParaRPr lang="it-IT" altLang="en-US" sz="40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47" name="Rectangle 191"/>
            <p:cNvSpPr>
              <a:spLocks noChangeArrowheads="1"/>
            </p:cNvSpPr>
            <p:nvPr/>
          </p:nvSpPr>
          <p:spPr bwMode="auto">
            <a:xfrm>
              <a:off x="2109" y="1036"/>
              <a:ext cx="26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Cell </a:t>
              </a:r>
              <a:endParaRPr lang="it-IT" altLang="en-US" sz="40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48" name="Rectangle 192"/>
            <p:cNvSpPr>
              <a:spLocks noChangeArrowheads="1"/>
            </p:cNvSpPr>
            <p:nvPr/>
          </p:nvSpPr>
          <p:spPr bwMode="auto">
            <a:xfrm>
              <a:off x="2071" y="1133"/>
              <a:ext cx="32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>
                  <a:solidFill>
                    <a:srgbClr val="FFFFFF"/>
                  </a:solidFill>
                  <a:latin typeface="Arial" pitchFamily="34" charset="0"/>
                  <a:cs typeface="Times New Roman" pitchFamily="18" charset="0"/>
                </a:rPr>
                <a:t>Stack</a:t>
              </a:r>
              <a:endParaRPr lang="it-IT" altLang="en-US" sz="40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49" name="Rectangle 193"/>
            <p:cNvSpPr>
              <a:spLocks noChangeArrowheads="1"/>
            </p:cNvSpPr>
            <p:nvPr/>
          </p:nvSpPr>
          <p:spPr bwMode="auto">
            <a:xfrm>
              <a:off x="2067" y="1130"/>
              <a:ext cx="32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Stack</a:t>
              </a:r>
              <a:endParaRPr lang="it-IT" altLang="en-US" sz="40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50" name="Rectangle 194"/>
            <p:cNvSpPr>
              <a:spLocks noChangeArrowheads="1"/>
            </p:cNvSpPr>
            <p:nvPr/>
          </p:nvSpPr>
          <p:spPr bwMode="auto">
            <a:xfrm>
              <a:off x="1791" y="1097"/>
              <a:ext cx="141" cy="2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51" name="Freeform 195"/>
            <p:cNvSpPr>
              <a:spLocks/>
            </p:cNvSpPr>
            <p:nvPr/>
          </p:nvSpPr>
          <p:spPr bwMode="auto">
            <a:xfrm>
              <a:off x="1679" y="1049"/>
              <a:ext cx="115" cy="120"/>
            </a:xfrm>
            <a:custGeom>
              <a:avLst/>
              <a:gdLst>
                <a:gd name="T0" fmla="*/ 124 w 124"/>
                <a:gd name="T1" fmla="*/ 0 h 124"/>
                <a:gd name="T2" fmla="*/ 0 w 124"/>
                <a:gd name="T3" fmla="*/ 62 h 124"/>
                <a:gd name="T4" fmla="*/ 124 w 124"/>
                <a:gd name="T5" fmla="*/ 124 h 124"/>
                <a:gd name="T6" fmla="*/ 124 w 124"/>
                <a:gd name="T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124">
                  <a:moveTo>
                    <a:pt x="124" y="0"/>
                  </a:moveTo>
                  <a:lnTo>
                    <a:pt x="0" y="62"/>
                  </a:lnTo>
                  <a:lnTo>
                    <a:pt x="124" y="124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57" name="Rectangle 201"/>
            <p:cNvSpPr>
              <a:spLocks noChangeArrowheads="1"/>
            </p:cNvSpPr>
            <p:nvPr/>
          </p:nvSpPr>
          <p:spPr bwMode="auto">
            <a:xfrm>
              <a:off x="846" y="1089"/>
              <a:ext cx="79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>
                  <a:solidFill>
                    <a:srgbClr val="FFFFFF"/>
                  </a:solidFill>
                  <a:latin typeface="Arial" pitchFamily="34" charset="0"/>
                  <a:cs typeface="Times New Roman" pitchFamily="18" charset="0"/>
                </a:rPr>
                <a:t>Alto Voltaggio</a:t>
              </a:r>
              <a:endParaRPr lang="it-IT" altLang="en-US" sz="40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58" name="Rectangle 202"/>
            <p:cNvSpPr>
              <a:spLocks noChangeArrowheads="1"/>
            </p:cNvSpPr>
            <p:nvPr/>
          </p:nvSpPr>
          <p:spPr bwMode="auto">
            <a:xfrm>
              <a:off x="840" y="1083"/>
              <a:ext cx="79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Alto Voltaggio</a:t>
              </a:r>
              <a:endParaRPr lang="it-IT" altLang="en-US" sz="40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59" name="Rectangle 203"/>
            <p:cNvSpPr>
              <a:spLocks noChangeArrowheads="1"/>
            </p:cNvSpPr>
            <p:nvPr/>
          </p:nvSpPr>
          <p:spPr bwMode="auto">
            <a:xfrm>
              <a:off x="590" y="1097"/>
              <a:ext cx="78" cy="2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60" name="Freeform 204"/>
            <p:cNvSpPr>
              <a:spLocks/>
            </p:cNvSpPr>
            <p:nvPr/>
          </p:nvSpPr>
          <p:spPr bwMode="auto">
            <a:xfrm>
              <a:off x="477" y="1049"/>
              <a:ext cx="116" cy="120"/>
            </a:xfrm>
            <a:custGeom>
              <a:avLst/>
              <a:gdLst>
                <a:gd name="T0" fmla="*/ 125 w 125"/>
                <a:gd name="T1" fmla="*/ 0 h 124"/>
                <a:gd name="T2" fmla="*/ 0 w 125"/>
                <a:gd name="T3" fmla="*/ 62 h 124"/>
                <a:gd name="T4" fmla="*/ 125 w 125"/>
                <a:gd name="T5" fmla="*/ 124 h 124"/>
                <a:gd name="T6" fmla="*/ 125 w 125"/>
                <a:gd name="T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24">
                  <a:moveTo>
                    <a:pt x="125" y="0"/>
                  </a:moveTo>
                  <a:lnTo>
                    <a:pt x="0" y="62"/>
                  </a:lnTo>
                  <a:lnTo>
                    <a:pt x="125" y="12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61" name="Freeform 205"/>
            <p:cNvSpPr>
              <a:spLocks/>
            </p:cNvSpPr>
            <p:nvPr/>
          </p:nvSpPr>
          <p:spPr bwMode="auto">
            <a:xfrm>
              <a:off x="99" y="645"/>
              <a:ext cx="378" cy="130"/>
            </a:xfrm>
            <a:custGeom>
              <a:avLst/>
              <a:gdLst>
                <a:gd name="T0" fmla="*/ 23 w 407"/>
                <a:gd name="T1" fmla="*/ 0 h 137"/>
                <a:gd name="T2" fmla="*/ 14 w 407"/>
                <a:gd name="T3" fmla="*/ 1 h 137"/>
                <a:gd name="T4" fmla="*/ 7 w 407"/>
                <a:gd name="T5" fmla="*/ 7 h 137"/>
                <a:gd name="T6" fmla="*/ 2 w 407"/>
                <a:gd name="T7" fmla="*/ 14 h 137"/>
                <a:gd name="T8" fmla="*/ 0 w 407"/>
                <a:gd name="T9" fmla="*/ 23 h 137"/>
                <a:gd name="T10" fmla="*/ 0 w 407"/>
                <a:gd name="T11" fmla="*/ 114 h 137"/>
                <a:gd name="T12" fmla="*/ 2 w 407"/>
                <a:gd name="T13" fmla="*/ 122 h 137"/>
                <a:gd name="T14" fmla="*/ 7 w 407"/>
                <a:gd name="T15" fmla="*/ 130 h 137"/>
                <a:gd name="T16" fmla="*/ 14 w 407"/>
                <a:gd name="T17" fmla="*/ 135 h 137"/>
                <a:gd name="T18" fmla="*/ 23 w 407"/>
                <a:gd name="T19" fmla="*/ 137 h 137"/>
                <a:gd name="T20" fmla="*/ 385 w 407"/>
                <a:gd name="T21" fmla="*/ 137 h 137"/>
                <a:gd name="T22" fmla="*/ 393 w 407"/>
                <a:gd name="T23" fmla="*/ 135 h 137"/>
                <a:gd name="T24" fmla="*/ 400 w 407"/>
                <a:gd name="T25" fmla="*/ 130 h 137"/>
                <a:gd name="T26" fmla="*/ 406 w 407"/>
                <a:gd name="T27" fmla="*/ 122 h 137"/>
                <a:gd name="T28" fmla="*/ 407 w 407"/>
                <a:gd name="T29" fmla="*/ 114 h 137"/>
                <a:gd name="T30" fmla="*/ 407 w 407"/>
                <a:gd name="T31" fmla="*/ 23 h 137"/>
                <a:gd name="T32" fmla="*/ 406 w 407"/>
                <a:gd name="T33" fmla="*/ 14 h 137"/>
                <a:gd name="T34" fmla="*/ 400 w 407"/>
                <a:gd name="T35" fmla="*/ 7 h 137"/>
                <a:gd name="T36" fmla="*/ 393 w 407"/>
                <a:gd name="T37" fmla="*/ 1 h 137"/>
                <a:gd name="T38" fmla="*/ 385 w 407"/>
                <a:gd name="T39" fmla="*/ 0 h 137"/>
                <a:gd name="T40" fmla="*/ 23 w 407"/>
                <a:gd name="T41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7" h="137">
                  <a:moveTo>
                    <a:pt x="23" y="0"/>
                  </a:moveTo>
                  <a:lnTo>
                    <a:pt x="14" y="1"/>
                  </a:lnTo>
                  <a:lnTo>
                    <a:pt x="7" y="7"/>
                  </a:lnTo>
                  <a:lnTo>
                    <a:pt x="2" y="14"/>
                  </a:lnTo>
                  <a:lnTo>
                    <a:pt x="0" y="23"/>
                  </a:lnTo>
                  <a:lnTo>
                    <a:pt x="0" y="114"/>
                  </a:lnTo>
                  <a:lnTo>
                    <a:pt x="2" y="122"/>
                  </a:lnTo>
                  <a:lnTo>
                    <a:pt x="7" y="130"/>
                  </a:lnTo>
                  <a:lnTo>
                    <a:pt x="14" y="135"/>
                  </a:lnTo>
                  <a:lnTo>
                    <a:pt x="23" y="137"/>
                  </a:lnTo>
                  <a:lnTo>
                    <a:pt x="385" y="137"/>
                  </a:lnTo>
                  <a:lnTo>
                    <a:pt x="393" y="135"/>
                  </a:lnTo>
                  <a:lnTo>
                    <a:pt x="400" y="130"/>
                  </a:lnTo>
                  <a:lnTo>
                    <a:pt x="406" y="122"/>
                  </a:lnTo>
                  <a:lnTo>
                    <a:pt x="407" y="114"/>
                  </a:lnTo>
                  <a:lnTo>
                    <a:pt x="407" y="23"/>
                  </a:lnTo>
                  <a:lnTo>
                    <a:pt x="406" y="14"/>
                  </a:lnTo>
                  <a:lnTo>
                    <a:pt x="400" y="7"/>
                  </a:lnTo>
                  <a:lnTo>
                    <a:pt x="393" y="1"/>
                  </a:lnTo>
                  <a:lnTo>
                    <a:pt x="385" y="0"/>
                  </a:lnTo>
                  <a:lnTo>
                    <a:pt x="23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62" name="Freeform 206"/>
            <p:cNvSpPr>
              <a:spLocks/>
            </p:cNvSpPr>
            <p:nvPr/>
          </p:nvSpPr>
          <p:spPr bwMode="auto">
            <a:xfrm>
              <a:off x="99" y="1436"/>
              <a:ext cx="378" cy="133"/>
            </a:xfrm>
            <a:custGeom>
              <a:avLst/>
              <a:gdLst>
                <a:gd name="T0" fmla="*/ 23 w 407"/>
                <a:gd name="T1" fmla="*/ 0 h 137"/>
                <a:gd name="T2" fmla="*/ 14 w 407"/>
                <a:gd name="T3" fmla="*/ 2 h 137"/>
                <a:gd name="T4" fmla="*/ 7 w 407"/>
                <a:gd name="T5" fmla="*/ 8 h 137"/>
                <a:gd name="T6" fmla="*/ 2 w 407"/>
                <a:gd name="T7" fmla="*/ 15 h 137"/>
                <a:gd name="T8" fmla="*/ 0 w 407"/>
                <a:gd name="T9" fmla="*/ 23 h 137"/>
                <a:gd name="T10" fmla="*/ 0 w 407"/>
                <a:gd name="T11" fmla="*/ 114 h 137"/>
                <a:gd name="T12" fmla="*/ 2 w 407"/>
                <a:gd name="T13" fmla="*/ 123 h 137"/>
                <a:gd name="T14" fmla="*/ 7 w 407"/>
                <a:gd name="T15" fmla="*/ 130 h 137"/>
                <a:gd name="T16" fmla="*/ 14 w 407"/>
                <a:gd name="T17" fmla="*/ 136 h 137"/>
                <a:gd name="T18" fmla="*/ 23 w 407"/>
                <a:gd name="T19" fmla="*/ 137 h 137"/>
                <a:gd name="T20" fmla="*/ 385 w 407"/>
                <a:gd name="T21" fmla="*/ 137 h 137"/>
                <a:gd name="T22" fmla="*/ 393 w 407"/>
                <a:gd name="T23" fmla="*/ 136 h 137"/>
                <a:gd name="T24" fmla="*/ 400 w 407"/>
                <a:gd name="T25" fmla="*/ 130 h 137"/>
                <a:gd name="T26" fmla="*/ 406 w 407"/>
                <a:gd name="T27" fmla="*/ 123 h 137"/>
                <a:gd name="T28" fmla="*/ 407 w 407"/>
                <a:gd name="T29" fmla="*/ 114 h 137"/>
                <a:gd name="T30" fmla="*/ 407 w 407"/>
                <a:gd name="T31" fmla="*/ 23 h 137"/>
                <a:gd name="T32" fmla="*/ 406 w 407"/>
                <a:gd name="T33" fmla="*/ 15 h 137"/>
                <a:gd name="T34" fmla="*/ 400 w 407"/>
                <a:gd name="T35" fmla="*/ 8 h 137"/>
                <a:gd name="T36" fmla="*/ 393 w 407"/>
                <a:gd name="T37" fmla="*/ 2 h 137"/>
                <a:gd name="T38" fmla="*/ 385 w 407"/>
                <a:gd name="T39" fmla="*/ 0 h 137"/>
                <a:gd name="T40" fmla="*/ 23 w 407"/>
                <a:gd name="T41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7" h="137">
                  <a:moveTo>
                    <a:pt x="23" y="0"/>
                  </a:moveTo>
                  <a:lnTo>
                    <a:pt x="14" y="2"/>
                  </a:lnTo>
                  <a:lnTo>
                    <a:pt x="7" y="8"/>
                  </a:lnTo>
                  <a:lnTo>
                    <a:pt x="2" y="15"/>
                  </a:lnTo>
                  <a:lnTo>
                    <a:pt x="0" y="23"/>
                  </a:lnTo>
                  <a:lnTo>
                    <a:pt x="0" y="114"/>
                  </a:lnTo>
                  <a:lnTo>
                    <a:pt x="2" y="123"/>
                  </a:lnTo>
                  <a:lnTo>
                    <a:pt x="7" y="130"/>
                  </a:lnTo>
                  <a:lnTo>
                    <a:pt x="14" y="136"/>
                  </a:lnTo>
                  <a:lnTo>
                    <a:pt x="23" y="137"/>
                  </a:lnTo>
                  <a:lnTo>
                    <a:pt x="385" y="137"/>
                  </a:lnTo>
                  <a:lnTo>
                    <a:pt x="393" y="136"/>
                  </a:lnTo>
                  <a:lnTo>
                    <a:pt x="400" y="130"/>
                  </a:lnTo>
                  <a:lnTo>
                    <a:pt x="406" y="123"/>
                  </a:lnTo>
                  <a:lnTo>
                    <a:pt x="407" y="114"/>
                  </a:lnTo>
                  <a:lnTo>
                    <a:pt x="407" y="23"/>
                  </a:lnTo>
                  <a:lnTo>
                    <a:pt x="406" y="15"/>
                  </a:lnTo>
                  <a:lnTo>
                    <a:pt x="400" y="8"/>
                  </a:lnTo>
                  <a:lnTo>
                    <a:pt x="393" y="2"/>
                  </a:lnTo>
                  <a:lnTo>
                    <a:pt x="385" y="0"/>
                  </a:lnTo>
                  <a:lnTo>
                    <a:pt x="23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63" name="Rectangle 207"/>
            <p:cNvSpPr>
              <a:spLocks noChangeArrowheads="1"/>
            </p:cNvSpPr>
            <p:nvPr/>
          </p:nvSpPr>
          <p:spPr bwMode="auto">
            <a:xfrm>
              <a:off x="133" y="1054"/>
              <a:ext cx="40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>
                  <a:solidFill>
                    <a:srgbClr val="FFFFFF"/>
                  </a:solidFill>
                  <a:latin typeface="Arial" pitchFamily="34" charset="0"/>
                  <a:cs typeface="Times New Roman" pitchFamily="18" charset="0"/>
                </a:rPr>
                <a:t>Motore</a:t>
              </a:r>
              <a:endParaRPr lang="it-IT" altLang="en-US" sz="40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65" name="Rectangle 209"/>
            <p:cNvSpPr>
              <a:spLocks noChangeArrowheads="1"/>
            </p:cNvSpPr>
            <p:nvPr/>
          </p:nvSpPr>
          <p:spPr bwMode="auto">
            <a:xfrm>
              <a:off x="629" y="1442"/>
              <a:ext cx="1053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 dirty="0">
                  <a:solidFill>
                    <a:srgbClr val="FFFFFF"/>
                  </a:solidFill>
                  <a:latin typeface="Arial" pitchFamily="34" charset="0"/>
                  <a:cs typeface="Times New Roman" pitchFamily="18" charset="0"/>
                </a:rPr>
                <a:t>Batterie</a:t>
              </a:r>
              <a:endParaRPr lang="it-IT" altLang="en-US" sz="40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66" name="Rectangle 210"/>
            <p:cNvSpPr>
              <a:spLocks noChangeArrowheads="1"/>
            </p:cNvSpPr>
            <p:nvPr/>
          </p:nvSpPr>
          <p:spPr bwMode="auto">
            <a:xfrm>
              <a:off x="2100" y="949"/>
              <a:ext cx="29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>
                  <a:solidFill>
                    <a:srgbClr val="FFFFFF"/>
                  </a:solidFill>
                  <a:latin typeface="Arial" pitchFamily="34" charset="0"/>
                  <a:cs typeface="Times New Roman" pitchFamily="18" charset="0"/>
                </a:rPr>
                <a:t>Fuel </a:t>
              </a:r>
              <a:endParaRPr lang="it-IT" altLang="en-US" sz="40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67" name="Rectangle 211"/>
            <p:cNvSpPr>
              <a:spLocks noChangeArrowheads="1"/>
            </p:cNvSpPr>
            <p:nvPr/>
          </p:nvSpPr>
          <p:spPr bwMode="auto">
            <a:xfrm>
              <a:off x="2114" y="1041"/>
              <a:ext cx="26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>
                  <a:solidFill>
                    <a:srgbClr val="FFFFFF"/>
                  </a:solidFill>
                  <a:latin typeface="Arial" pitchFamily="34" charset="0"/>
                  <a:cs typeface="Times New Roman" pitchFamily="18" charset="0"/>
                </a:rPr>
                <a:t>Cell </a:t>
              </a:r>
              <a:endParaRPr lang="it-IT" altLang="en-US" sz="40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68" name="Rectangle 212"/>
            <p:cNvSpPr>
              <a:spLocks noChangeArrowheads="1"/>
            </p:cNvSpPr>
            <p:nvPr/>
          </p:nvSpPr>
          <p:spPr bwMode="auto">
            <a:xfrm>
              <a:off x="2109" y="1036"/>
              <a:ext cx="26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Cell </a:t>
              </a:r>
              <a:endParaRPr lang="it-IT" altLang="en-US" sz="40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69" name="Rectangle 213"/>
            <p:cNvSpPr>
              <a:spLocks noChangeArrowheads="1"/>
            </p:cNvSpPr>
            <p:nvPr/>
          </p:nvSpPr>
          <p:spPr bwMode="auto">
            <a:xfrm>
              <a:off x="2071" y="1133"/>
              <a:ext cx="32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>
                  <a:solidFill>
                    <a:srgbClr val="FFFFFF"/>
                  </a:solidFill>
                  <a:latin typeface="Arial" pitchFamily="34" charset="0"/>
                  <a:cs typeface="Times New Roman" pitchFamily="18" charset="0"/>
                </a:rPr>
                <a:t>Stack</a:t>
              </a:r>
              <a:endParaRPr lang="it-IT" altLang="en-US" sz="40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72" name="Rectangle 216"/>
            <p:cNvSpPr>
              <a:spLocks noChangeArrowheads="1"/>
            </p:cNvSpPr>
            <p:nvPr/>
          </p:nvSpPr>
          <p:spPr bwMode="auto">
            <a:xfrm>
              <a:off x="677" y="996"/>
              <a:ext cx="1002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 dirty="0">
                  <a:solidFill>
                    <a:srgbClr val="FFFFFF"/>
                  </a:solidFill>
                  <a:latin typeface="Arial" pitchFamily="34" charset="0"/>
                  <a:cs typeface="Times New Roman" pitchFamily="18" charset="0"/>
                </a:rPr>
                <a:t>Sistema di Controllo </a:t>
              </a:r>
              <a:endParaRPr lang="it-IT" altLang="en-US" sz="40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73" name="Rectangle 217"/>
            <p:cNvSpPr>
              <a:spLocks noChangeArrowheads="1"/>
            </p:cNvSpPr>
            <p:nvPr/>
          </p:nvSpPr>
          <p:spPr bwMode="auto">
            <a:xfrm>
              <a:off x="846" y="1089"/>
              <a:ext cx="79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>
                  <a:solidFill>
                    <a:srgbClr val="FFFFFF"/>
                  </a:solidFill>
                  <a:latin typeface="Arial" pitchFamily="34" charset="0"/>
                  <a:cs typeface="Times New Roman" pitchFamily="18" charset="0"/>
                </a:rPr>
                <a:t>Alto Voltaggio</a:t>
              </a:r>
              <a:endParaRPr lang="it-IT" altLang="en-US" sz="40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74" name="Rectangle 218"/>
            <p:cNvSpPr>
              <a:spLocks noChangeArrowheads="1"/>
            </p:cNvSpPr>
            <p:nvPr/>
          </p:nvSpPr>
          <p:spPr bwMode="auto">
            <a:xfrm>
              <a:off x="840" y="1083"/>
              <a:ext cx="79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Alto Voltaggio</a:t>
              </a:r>
              <a:endParaRPr lang="it-IT" altLang="en-US" sz="40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75" name="Freeform 219"/>
            <p:cNvSpPr>
              <a:spLocks/>
            </p:cNvSpPr>
            <p:nvPr/>
          </p:nvSpPr>
          <p:spPr bwMode="auto">
            <a:xfrm>
              <a:off x="272" y="788"/>
              <a:ext cx="34" cy="660"/>
            </a:xfrm>
            <a:custGeom>
              <a:avLst/>
              <a:gdLst>
                <a:gd name="T0" fmla="*/ 34 w 35"/>
                <a:gd name="T1" fmla="*/ 0 h 683"/>
                <a:gd name="T2" fmla="*/ 0 w 35"/>
                <a:gd name="T3" fmla="*/ 0 h 683"/>
                <a:gd name="T4" fmla="*/ 1 w 35"/>
                <a:gd name="T5" fmla="*/ 683 h 683"/>
                <a:gd name="T6" fmla="*/ 35 w 35"/>
                <a:gd name="T7" fmla="*/ 683 h 683"/>
                <a:gd name="T8" fmla="*/ 34 w 35"/>
                <a:gd name="T9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683">
                  <a:moveTo>
                    <a:pt x="34" y="0"/>
                  </a:moveTo>
                  <a:lnTo>
                    <a:pt x="0" y="0"/>
                  </a:lnTo>
                  <a:lnTo>
                    <a:pt x="1" y="683"/>
                  </a:lnTo>
                  <a:lnTo>
                    <a:pt x="35" y="68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76" name="Freeform 220"/>
            <p:cNvSpPr>
              <a:spLocks/>
            </p:cNvSpPr>
            <p:nvPr/>
          </p:nvSpPr>
          <p:spPr bwMode="auto">
            <a:xfrm>
              <a:off x="99" y="656"/>
              <a:ext cx="378" cy="132"/>
            </a:xfrm>
            <a:custGeom>
              <a:avLst/>
              <a:gdLst>
                <a:gd name="T0" fmla="*/ 23 w 407"/>
                <a:gd name="T1" fmla="*/ 0 h 137"/>
                <a:gd name="T2" fmla="*/ 14 w 407"/>
                <a:gd name="T3" fmla="*/ 1 h 137"/>
                <a:gd name="T4" fmla="*/ 7 w 407"/>
                <a:gd name="T5" fmla="*/ 7 h 137"/>
                <a:gd name="T6" fmla="*/ 2 w 407"/>
                <a:gd name="T7" fmla="*/ 14 h 137"/>
                <a:gd name="T8" fmla="*/ 0 w 407"/>
                <a:gd name="T9" fmla="*/ 23 h 137"/>
                <a:gd name="T10" fmla="*/ 0 w 407"/>
                <a:gd name="T11" fmla="*/ 114 h 137"/>
                <a:gd name="T12" fmla="*/ 2 w 407"/>
                <a:gd name="T13" fmla="*/ 122 h 137"/>
                <a:gd name="T14" fmla="*/ 7 w 407"/>
                <a:gd name="T15" fmla="*/ 130 h 137"/>
                <a:gd name="T16" fmla="*/ 14 w 407"/>
                <a:gd name="T17" fmla="*/ 135 h 137"/>
                <a:gd name="T18" fmla="*/ 23 w 407"/>
                <a:gd name="T19" fmla="*/ 137 h 137"/>
                <a:gd name="T20" fmla="*/ 385 w 407"/>
                <a:gd name="T21" fmla="*/ 137 h 137"/>
                <a:gd name="T22" fmla="*/ 393 w 407"/>
                <a:gd name="T23" fmla="*/ 135 h 137"/>
                <a:gd name="T24" fmla="*/ 400 w 407"/>
                <a:gd name="T25" fmla="*/ 130 h 137"/>
                <a:gd name="T26" fmla="*/ 406 w 407"/>
                <a:gd name="T27" fmla="*/ 122 h 137"/>
                <a:gd name="T28" fmla="*/ 407 w 407"/>
                <a:gd name="T29" fmla="*/ 114 h 137"/>
                <a:gd name="T30" fmla="*/ 407 w 407"/>
                <a:gd name="T31" fmla="*/ 23 h 137"/>
                <a:gd name="T32" fmla="*/ 406 w 407"/>
                <a:gd name="T33" fmla="*/ 14 h 137"/>
                <a:gd name="T34" fmla="*/ 400 w 407"/>
                <a:gd name="T35" fmla="*/ 7 h 137"/>
                <a:gd name="T36" fmla="*/ 393 w 407"/>
                <a:gd name="T37" fmla="*/ 1 h 137"/>
                <a:gd name="T38" fmla="*/ 385 w 407"/>
                <a:gd name="T39" fmla="*/ 0 h 137"/>
                <a:gd name="T40" fmla="*/ 23 w 407"/>
                <a:gd name="T41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7" h="137">
                  <a:moveTo>
                    <a:pt x="23" y="0"/>
                  </a:moveTo>
                  <a:lnTo>
                    <a:pt x="14" y="1"/>
                  </a:lnTo>
                  <a:lnTo>
                    <a:pt x="7" y="7"/>
                  </a:lnTo>
                  <a:lnTo>
                    <a:pt x="2" y="14"/>
                  </a:lnTo>
                  <a:lnTo>
                    <a:pt x="0" y="23"/>
                  </a:lnTo>
                  <a:lnTo>
                    <a:pt x="0" y="114"/>
                  </a:lnTo>
                  <a:lnTo>
                    <a:pt x="2" y="122"/>
                  </a:lnTo>
                  <a:lnTo>
                    <a:pt x="7" y="130"/>
                  </a:lnTo>
                  <a:lnTo>
                    <a:pt x="14" y="135"/>
                  </a:lnTo>
                  <a:lnTo>
                    <a:pt x="23" y="137"/>
                  </a:lnTo>
                  <a:lnTo>
                    <a:pt x="385" y="137"/>
                  </a:lnTo>
                  <a:lnTo>
                    <a:pt x="393" y="135"/>
                  </a:lnTo>
                  <a:lnTo>
                    <a:pt x="400" y="130"/>
                  </a:lnTo>
                  <a:lnTo>
                    <a:pt x="406" y="122"/>
                  </a:lnTo>
                  <a:lnTo>
                    <a:pt x="407" y="114"/>
                  </a:lnTo>
                  <a:lnTo>
                    <a:pt x="407" y="23"/>
                  </a:lnTo>
                  <a:lnTo>
                    <a:pt x="406" y="14"/>
                  </a:lnTo>
                  <a:lnTo>
                    <a:pt x="400" y="7"/>
                  </a:lnTo>
                  <a:lnTo>
                    <a:pt x="393" y="1"/>
                  </a:lnTo>
                  <a:lnTo>
                    <a:pt x="385" y="0"/>
                  </a:lnTo>
                  <a:lnTo>
                    <a:pt x="23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77" name="Freeform 221"/>
            <p:cNvSpPr>
              <a:spLocks/>
            </p:cNvSpPr>
            <p:nvPr/>
          </p:nvSpPr>
          <p:spPr bwMode="auto">
            <a:xfrm>
              <a:off x="99" y="1448"/>
              <a:ext cx="378" cy="132"/>
            </a:xfrm>
            <a:custGeom>
              <a:avLst/>
              <a:gdLst>
                <a:gd name="T0" fmla="*/ 23 w 407"/>
                <a:gd name="T1" fmla="*/ 0 h 137"/>
                <a:gd name="T2" fmla="*/ 14 w 407"/>
                <a:gd name="T3" fmla="*/ 2 h 137"/>
                <a:gd name="T4" fmla="*/ 7 w 407"/>
                <a:gd name="T5" fmla="*/ 8 h 137"/>
                <a:gd name="T6" fmla="*/ 2 w 407"/>
                <a:gd name="T7" fmla="*/ 15 h 137"/>
                <a:gd name="T8" fmla="*/ 0 w 407"/>
                <a:gd name="T9" fmla="*/ 23 h 137"/>
                <a:gd name="T10" fmla="*/ 0 w 407"/>
                <a:gd name="T11" fmla="*/ 114 h 137"/>
                <a:gd name="T12" fmla="*/ 2 w 407"/>
                <a:gd name="T13" fmla="*/ 123 h 137"/>
                <a:gd name="T14" fmla="*/ 7 w 407"/>
                <a:gd name="T15" fmla="*/ 130 h 137"/>
                <a:gd name="T16" fmla="*/ 14 w 407"/>
                <a:gd name="T17" fmla="*/ 136 h 137"/>
                <a:gd name="T18" fmla="*/ 23 w 407"/>
                <a:gd name="T19" fmla="*/ 137 h 137"/>
                <a:gd name="T20" fmla="*/ 385 w 407"/>
                <a:gd name="T21" fmla="*/ 137 h 137"/>
                <a:gd name="T22" fmla="*/ 393 w 407"/>
                <a:gd name="T23" fmla="*/ 136 h 137"/>
                <a:gd name="T24" fmla="*/ 400 w 407"/>
                <a:gd name="T25" fmla="*/ 130 h 137"/>
                <a:gd name="T26" fmla="*/ 406 w 407"/>
                <a:gd name="T27" fmla="*/ 123 h 137"/>
                <a:gd name="T28" fmla="*/ 407 w 407"/>
                <a:gd name="T29" fmla="*/ 114 h 137"/>
                <a:gd name="T30" fmla="*/ 407 w 407"/>
                <a:gd name="T31" fmla="*/ 23 h 137"/>
                <a:gd name="T32" fmla="*/ 406 w 407"/>
                <a:gd name="T33" fmla="*/ 15 h 137"/>
                <a:gd name="T34" fmla="*/ 400 w 407"/>
                <a:gd name="T35" fmla="*/ 8 h 137"/>
                <a:gd name="T36" fmla="*/ 393 w 407"/>
                <a:gd name="T37" fmla="*/ 2 h 137"/>
                <a:gd name="T38" fmla="*/ 385 w 407"/>
                <a:gd name="T39" fmla="*/ 0 h 137"/>
                <a:gd name="T40" fmla="*/ 23 w 407"/>
                <a:gd name="T41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7" h="137">
                  <a:moveTo>
                    <a:pt x="23" y="0"/>
                  </a:moveTo>
                  <a:lnTo>
                    <a:pt x="14" y="2"/>
                  </a:lnTo>
                  <a:lnTo>
                    <a:pt x="7" y="8"/>
                  </a:lnTo>
                  <a:lnTo>
                    <a:pt x="2" y="15"/>
                  </a:lnTo>
                  <a:lnTo>
                    <a:pt x="0" y="23"/>
                  </a:lnTo>
                  <a:lnTo>
                    <a:pt x="0" y="114"/>
                  </a:lnTo>
                  <a:lnTo>
                    <a:pt x="2" y="123"/>
                  </a:lnTo>
                  <a:lnTo>
                    <a:pt x="7" y="130"/>
                  </a:lnTo>
                  <a:lnTo>
                    <a:pt x="14" y="136"/>
                  </a:lnTo>
                  <a:lnTo>
                    <a:pt x="23" y="137"/>
                  </a:lnTo>
                  <a:lnTo>
                    <a:pt x="385" y="137"/>
                  </a:lnTo>
                  <a:lnTo>
                    <a:pt x="393" y="136"/>
                  </a:lnTo>
                  <a:lnTo>
                    <a:pt x="400" y="130"/>
                  </a:lnTo>
                  <a:lnTo>
                    <a:pt x="406" y="123"/>
                  </a:lnTo>
                  <a:lnTo>
                    <a:pt x="407" y="114"/>
                  </a:lnTo>
                  <a:lnTo>
                    <a:pt x="407" y="23"/>
                  </a:lnTo>
                  <a:lnTo>
                    <a:pt x="406" y="15"/>
                  </a:lnTo>
                  <a:lnTo>
                    <a:pt x="400" y="8"/>
                  </a:lnTo>
                  <a:lnTo>
                    <a:pt x="393" y="2"/>
                  </a:lnTo>
                  <a:lnTo>
                    <a:pt x="385" y="0"/>
                  </a:lnTo>
                  <a:lnTo>
                    <a:pt x="23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78" name="Oval 222"/>
            <p:cNvSpPr>
              <a:spLocks noChangeArrowheads="1"/>
            </p:cNvSpPr>
            <p:nvPr/>
          </p:nvSpPr>
          <p:spPr bwMode="auto">
            <a:xfrm>
              <a:off x="101" y="928"/>
              <a:ext cx="380" cy="396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79" name="Rectangle 223"/>
            <p:cNvSpPr>
              <a:spLocks noChangeArrowheads="1"/>
            </p:cNvSpPr>
            <p:nvPr/>
          </p:nvSpPr>
          <p:spPr bwMode="auto">
            <a:xfrm>
              <a:off x="668" y="1448"/>
              <a:ext cx="1014" cy="132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rgbClr val="66669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80" name="Rectangle 224"/>
            <p:cNvSpPr>
              <a:spLocks noChangeArrowheads="1"/>
            </p:cNvSpPr>
            <p:nvPr/>
          </p:nvSpPr>
          <p:spPr bwMode="auto">
            <a:xfrm>
              <a:off x="668" y="1450"/>
              <a:ext cx="1016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 dirty="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Sistema </a:t>
              </a:r>
              <a:r>
                <a:rPr lang="it-IT" altLang="en-US" sz="1600" dirty="0" smtClean="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accumulo</a:t>
              </a:r>
              <a:endParaRPr lang="it-IT" altLang="en-US" sz="40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81" name="Rectangle 225"/>
            <p:cNvSpPr>
              <a:spLocks noChangeArrowheads="1"/>
            </p:cNvSpPr>
            <p:nvPr/>
          </p:nvSpPr>
          <p:spPr bwMode="auto">
            <a:xfrm>
              <a:off x="1932" y="855"/>
              <a:ext cx="507" cy="529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33CC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82" name="Rectangle 226"/>
            <p:cNvSpPr>
              <a:spLocks noChangeArrowheads="1"/>
            </p:cNvSpPr>
            <p:nvPr/>
          </p:nvSpPr>
          <p:spPr bwMode="auto">
            <a:xfrm>
              <a:off x="2085" y="924"/>
              <a:ext cx="29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 dirty="0" err="1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Fuel</a:t>
              </a:r>
              <a:r>
                <a:rPr lang="it-IT" altLang="en-US" sz="1600" dirty="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endParaRPr lang="it-IT" altLang="en-US" sz="40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83" name="Rectangle 227"/>
            <p:cNvSpPr>
              <a:spLocks noChangeArrowheads="1"/>
            </p:cNvSpPr>
            <p:nvPr/>
          </p:nvSpPr>
          <p:spPr bwMode="auto">
            <a:xfrm>
              <a:off x="2042" y="1179"/>
              <a:ext cx="32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 dirty="0" err="1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Stack</a:t>
              </a:r>
              <a:endParaRPr lang="it-IT" altLang="en-US" sz="40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84" name="Rectangle 228"/>
            <p:cNvSpPr>
              <a:spLocks noChangeArrowheads="1"/>
            </p:cNvSpPr>
            <p:nvPr/>
          </p:nvSpPr>
          <p:spPr bwMode="auto">
            <a:xfrm>
              <a:off x="1791" y="1108"/>
              <a:ext cx="141" cy="22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86" name="Rectangle 230"/>
            <p:cNvSpPr>
              <a:spLocks noChangeArrowheads="1"/>
            </p:cNvSpPr>
            <p:nvPr/>
          </p:nvSpPr>
          <p:spPr bwMode="auto">
            <a:xfrm>
              <a:off x="668" y="987"/>
              <a:ext cx="1014" cy="26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87" name="Rectangle 231"/>
            <p:cNvSpPr>
              <a:spLocks noChangeArrowheads="1"/>
            </p:cNvSpPr>
            <p:nvPr/>
          </p:nvSpPr>
          <p:spPr bwMode="auto">
            <a:xfrm>
              <a:off x="668" y="968"/>
              <a:ext cx="101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 dirty="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Sistema di Controllo </a:t>
              </a:r>
              <a:endParaRPr lang="it-IT" altLang="en-US" sz="40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88" name="Rectangle 232"/>
            <p:cNvSpPr>
              <a:spLocks noChangeArrowheads="1"/>
            </p:cNvSpPr>
            <p:nvPr/>
          </p:nvSpPr>
          <p:spPr bwMode="auto">
            <a:xfrm>
              <a:off x="590" y="1108"/>
              <a:ext cx="78" cy="22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89" name="Freeform 233"/>
            <p:cNvSpPr>
              <a:spLocks/>
            </p:cNvSpPr>
            <p:nvPr/>
          </p:nvSpPr>
          <p:spPr bwMode="auto">
            <a:xfrm>
              <a:off x="477" y="1060"/>
              <a:ext cx="116" cy="119"/>
            </a:xfrm>
            <a:custGeom>
              <a:avLst/>
              <a:gdLst>
                <a:gd name="T0" fmla="*/ 125 w 125"/>
                <a:gd name="T1" fmla="*/ 0 h 124"/>
                <a:gd name="T2" fmla="*/ 0 w 125"/>
                <a:gd name="T3" fmla="*/ 62 h 124"/>
                <a:gd name="T4" fmla="*/ 125 w 125"/>
                <a:gd name="T5" fmla="*/ 124 h 124"/>
                <a:gd name="T6" fmla="*/ 125 w 125"/>
                <a:gd name="T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24">
                  <a:moveTo>
                    <a:pt x="125" y="0"/>
                  </a:moveTo>
                  <a:lnTo>
                    <a:pt x="0" y="62"/>
                  </a:lnTo>
                  <a:lnTo>
                    <a:pt x="125" y="12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2800"/>
            </a:p>
          </p:txBody>
        </p:sp>
        <p:sp>
          <p:nvSpPr>
            <p:cNvPr id="173290" name="Rectangle 234"/>
            <p:cNvSpPr>
              <a:spLocks noChangeArrowheads="1"/>
            </p:cNvSpPr>
            <p:nvPr/>
          </p:nvSpPr>
          <p:spPr bwMode="auto">
            <a:xfrm>
              <a:off x="-1014" y="739"/>
              <a:ext cx="1078" cy="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2000" dirty="0">
                  <a:cs typeface="Tahoma" pitchFamily="34" charset="0"/>
                </a:rPr>
                <a:t>Configurazione ibrida</a:t>
              </a:r>
            </a:p>
          </p:txBody>
        </p:sp>
        <p:sp>
          <p:nvSpPr>
            <p:cNvPr id="173295" name="Rectangle 239"/>
            <p:cNvSpPr>
              <a:spLocks noChangeArrowheads="1"/>
            </p:cNvSpPr>
            <p:nvPr/>
          </p:nvSpPr>
          <p:spPr bwMode="auto">
            <a:xfrm>
              <a:off x="99" y="967"/>
              <a:ext cx="408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 dirty="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Motore</a:t>
              </a:r>
            </a:p>
            <a:p>
              <a:pPr algn="ctr" eaLnBrk="1" hangingPunct="1"/>
              <a:r>
                <a:rPr lang="it-IT" altLang="en-US" sz="1600" dirty="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EL</a:t>
              </a:r>
              <a:endParaRPr lang="it-IT" altLang="en-US" sz="40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96" name="Rectangle 240"/>
            <p:cNvSpPr>
              <a:spLocks noChangeArrowheads="1"/>
            </p:cNvSpPr>
            <p:nvPr/>
          </p:nvSpPr>
          <p:spPr bwMode="auto">
            <a:xfrm>
              <a:off x="2096" y="1054"/>
              <a:ext cx="26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381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762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143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1524000" defTabSz="762000" eaLnBrk="0" hangingPunct="0"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19812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4384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2895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3528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altLang="en-US" sz="1600" dirty="0">
                  <a:solidFill>
                    <a:srgbClr val="000000"/>
                  </a:solidFill>
                  <a:latin typeface="Arial" pitchFamily="34" charset="0"/>
                  <a:cs typeface="Times New Roman" pitchFamily="18" charset="0"/>
                </a:rPr>
                <a:t>Cell </a:t>
              </a:r>
              <a:endParaRPr lang="it-IT" altLang="en-US" sz="40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173297" name="Line 241"/>
            <p:cNvSpPr>
              <a:spLocks noChangeShapeType="1"/>
            </p:cNvSpPr>
            <p:nvPr/>
          </p:nvSpPr>
          <p:spPr bwMode="auto">
            <a:xfrm flipV="1">
              <a:off x="1189" y="1243"/>
              <a:ext cx="0" cy="181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80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24551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2" name="Rectangle 4"/>
          <p:cNvSpPr>
            <a:spLocks noGrp="1" noChangeArrowheads="1"/>
          </p:cNvSpPr>
          <p:nvPr>
            <p:ph type="title"/>
          </p:nvPr>
        </p:nvSpPr>
        <p:spPr>
          <a:xfrm>
            <a:off x="1077648" y="101030"/>
            <a:ext cx="6929702" cy="364713"/>
          </a:xfrm>
        </p:spPr>
        <p:txBody>
          <a:bodyPr/>
          <a:lstStyle/>
          <a:p>
            <a:r>
              <a:rPr lang="it-IT" altLang="en-US" sz="2800" dirty="0" smtClean="0"/>
              <a:t>Efficienza delle celle a combustibile</a:t>
            </a:r>
          </a:p>
        </p:txBody>
      </p:sp>
      <p:pic>
        <p:nvPicPr>
          <p:cNvPr id="18637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97" y="533078"/>
            <a:ext cx="7561262" cy="391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9842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08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5506647"/>
              </p:ext>
            </p:extLst>
          </p:nvPr>
        </p:nvGraphicFramePr>
        <p:xfrm>
          <a:off x="3160740" y="2189262"/>
          <a:ext cx="5221260" cy="2712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8" name="Fotografia di Photo Editor " r:id="rId4" imgW="7020905" imgH="3895238" progId="MSPhotoEd.3">
                  <p:embed/>
                </p:oleObj>
              </mc:Choice>
              <mc:Fallback>
                <p:oleObj name="Fotografia di Photo Editor " r:id="rId4" imgW="7020905" imgH="3895238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0740" y="2189262"/>
                        <a:ext cx="5221260" cy="27123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083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1" y="317054"/>
            <a:ext cx="5486400" cy="284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518592" y="295901"/>
            <a:ext cx="7560840" cy="364713"/>
          </a:xfrm>
        </p:spPr>
        <p:txBody>
          <a:bodyPr/>
          <a:lstStyle/>
          <a:p>
            <a:r>
              <a:rPr lang="it-IT" altLang="en-US" sz="2800" dirty="0" smtClean="0"/>
              <a:t>MCI a idrogeno liquido (LH2) – BMW serie 7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24446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dirty="0" smtClean="0"/>
              <a:t>Problemi nell’Uso dell’Idrogeno in MCI</a:t>
            </a:r>
            <a:br>
              <a:rPr lang="it-IT" altLang="en-US" sz="2800" dirty="0" smtClean="0"/>
            </a:br>
            <a:r>
              <a:rPr lang="it-IT" altLang="en-US" sz="2800" dirty="0" smtClean="0"/>
              <a:t>gli </a:t>
            </a:r>
            <a:r>
              <a:rPr lang="it-IT" altLang="en-US" sz="2800" dirty="0" err="1" smtClean="0"/>
              <a:t>NOx</a:t>
            </a:r>
            <a:endParaRPr lang="it-IT" altLang="en-US" sz="2800" dirty="0" smtClean="0"/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2568" y="1253158"/>
            <a:ext cx="7650149" cy="298576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altLang="en-US" dirty="0" smtClean="0"/>
              <a:t>Nei motori a combustione interna, gli ossidi di azoto (</a:t>
            </a:r>
            <a:r>
              <a:rPr lang="it-IT" altLang="en-US" dirty="0" err="1" smtClean="0"/>
              <a:t>NOx</a:t>
            </a:r>
            <a:r>
              <a:rPr lang="it-IT" altLang="en-US" dirty="0" smtClean="0"/>
              <a:t>) si formano dall’azoto atmosferico, secondo un meccanismo di reazione favorito da temperature elevate</a:t>
            </a:r>
          </a:p>
          <a:p>
            <a:pPr>
              <a:lnSpc>
                <a:spcPct val="90000"/>
              </a:lnSpc>
            </a:pPr>
            <a:r>
              <a:rPr lang="it-IT" altLang="en-US" dirty="0" smtClean="0"/>
              <a:t>Nel funzionamento stechiometrico, l’elevata temperatura di fiamma tipica della combustione dell’idrogeno comporta una corrispondente produzione di </a:t>
            </a:r>
            <a:r>
              <a:rPr lang="it-IT" altLang="en-US" dirty="0" err="1" smtClean="0"/>
              <a:t>NOx</a:t>
            </a:r>
            <a:endParaRPr lang="it-IT" altLang="en-US" dirty="0" smtClean="0"/>
          </a:p>
          <a:p>
            <a:pPr>
              <a:lnSpc>
                <a:spcPct val="90000"/>
              </a:lnSpc>
            </a:pPr>
            <a:r>
              <a:rPr lang="it-IT" altLang="en-US" dirty="0" smtClean="0"/>
              <a:t>L’esteso campo di utilizzo dell’idrogeno consente di ovviare al problema, spostando la zona di funzionamento in maniera opportuna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270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z="2800" smtClean="0"/>
              <a:t>Il problema dell’immagazzinamento di idrogeno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4656" y="1109142"/>
            <a:ext cx="7056783" cy="2972753"/>
          </a:xfrm>
        </p:spPr>
        <p:txBody>
          <a:bodyPr/>
          <a:lstStyle/>
          <a:p>
            <a:r>
              <a:rPr lang="it-IT" altLang="en-US" dirty="0" smtClean="0"/>
              <a:t>L’idrogeno è volatile e leggero</a:t>
            </a:r>
          </a:p>
          <a:p>
            <a:r>
              <a:rPr lang="it-IT" altLang="en-US" dirty="0" smtClean="0"/>
              <a:t>Si può immagazzinare come:</a:t>
            </a:r>
          </a:p>
          <a:p>
            <a:pPr lvl="1"/>
            <a:r>
              <a:rPr lang="it-IT" altLang="en-US" dirty="0" smtClean="0"/>
              <a:t>gas compresso</a:t>
            </a:r>
          </a:p>
          <a:p>
            <a:pPr lvl="1"/>
            <a:r>
              <a:rPr lang="it-IT" altLang="en-US" dirty="0" smtClean="0"/>
              <a:t>come liquido ottenuto criogenicamente</a:t>
            </a:r>
          </a:p>
          <a:p>
            <a:pPr lvl="1"/>
            <a:r>
              <a:rPr lang="it-IT" altLang="en-US" dirty="0" smtClean="0"/>
              <a:t>adsorbito in una matrice di idruri metallici</a:t>
            </a:r>
          </a:p>
          <a:p>
            <a:r>
              <a:rPr lang="it-IT" altLang="en-US" dirty="0" smtClean="0"/>
              <a:t>Tutte e tre le tecnologie hanno pro e contro e presentano problemi di</a:t>
            </a:r>
          </a:p>
          <a:p>
            <a:pPr lvl="1"/>
            <a:r>
              <a:rPr lang="it-IT" altLang="en-US" dirty="0" smtClean="0"/>
              <a:t>sicurezza e</a:t>
            </a:r>
          </a:p>
          <a:p>
            <a:pPr lvl="1"/>
            <a:r>
              <a:rPr lang="it-IT" altLang="en-US" dirty="0" smtClean="0"/>
              <a:t>mantenimento</a:t>
            </a:r>
          </a:p>
          <a:p>
            <a:endParaRPr lang="it-IT" alt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272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2" name="Picture 4" descr="BMW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044" y="2389514"/>
            <a:ext cx="2976959" cy="256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022648" y="245046"/>
            <a:ext cx="6929702" cy="364713"/>
          </a:xfrm>
        </p:spPr>
        <p:txBody>
          <a:bodyPr/>
          <a:lstStyle/>
          <a:p>
            <a:r>
              <a:rPr lang="it-IT" altLang="en-US" sz="2800" dirty="0" smtClean="0"/>
              <a:t>Il problema del rifornimento di idrogeno</a:t>
            </a:r>
          </a:p>
        </p:txBody>
      </p:sp>
      <p:sp>
        <p:nvSpPr>
          <p:cNvPr id="17613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30560" y="677094"/>
            <a:ext cx="5256584" cy="3888432"/>
          </a:xfrm>
          <a:solidFill>
            <a:schemeClr val="bg1"/>
          </a:solidFill>
        </p:spPr>
        <p:txBody>
          <a:bodyPr/>
          <a:lstStyle/>
          <a:p>
            <a:r>
              <a:rPr lang="it-IT" altLang="en-US" sz="2000" dirty="0" smtClean="0"/>
              <a:t>Analogamente al gas naturale il rifornimento di idrogeno presenta alcuni rischi potenziali per cui le stazioni di rifornimento presentano delle complessità sia per la costruzione che per la localizzazione</a:t>
            </a:r>
          </a:p>
          <a:p>
            <a:r>
              <a:rPr lang="it-IT" altLang="en-US" sz="2000" dirty="0" smtClean="0"/>
              <a:t>A seconda del sistema di immagazzinamento scelto cambiano le caratteristiche costruttive del distributore</a:t>
            </a:r>
          </a:p>
          <a:p>
            <a:r>
              <a:rPr lang="it-IT" altLang="en-US" sz="2000" dirty="0" smtClean="0"/>
              <a:t>In figura si vede il distributore di idrogeno liquido progettato e realizzato a Monaco di Baviera dalla BMW</a:t>
            </a:r>
          </a:p>
        </p:txBody>
      </p:sp>
      <p:pic>
        <p:nvPicPr>
          <p:cNvPr id="1761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144" y="765920"/>
            <a:ext cx="2976961" cy="2394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B2B2B2"/>
                    </a:gs>
                    <a:gs pos="100000">
                      <a:srgbClr val="B2B2B2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296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2" name="Rectangle 4"/>
          <p:cNvSpPr>
            <a:spLocks noGrp="1" noChangeArrowheads="1"/>
          </p:cNvSpPr>
          <p:nvPr>
            <p:ph type="title"/>
          </p:nvPr>
        </p:nvSpPr>
        <p:spPr>
          <a:xfrm>
            <a:off x="230560" y="101031"/>
            <a:ext cx="8064896" cy="559584"/>
          </a:xfrm>
        </p:spPr>
        <p:txBody>
          <a:bodyPr/>
          <a:lstStyle/>
          <a:p>
            <a:r>
              <a:rPr lang="it-IT" altLang="en-US" sz="2600" dirty="0" smtClean="0"/>
              <a:t>Veicoli a idrogeno utilizzati per applicazioni pilota</a:t>
            </a:r>
          </a:p>
        </p:txBody>
      </p:sp>
      <p:pic>
        <p:nvPicPr>
          <p:cNvPr id="2119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8" y="805951"/>
            <a:ext cx="6769248" cy="411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1974" name="Text Box 6"/>
          <p:cNvSpPr txBox="1">
            <a:spLocks noChangeArrowheads="1"/>
          </p:cNvSpPr>
          <p:nvPr/>
        </p:nvSpPr>
        <p:spPr bwMode="auto">
          <a:xfrm>
            <a:off x="7353969" y="3413398"/>
            <a:ext cx="11668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en-US" dirty="0"/>
              <a:t>Fonte: ENEA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607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4" name="Rectangle 4"/>
          <p:cNvSpPr>
            <a:spLocks noGrp="1" noChangeArrowheads="1"/>
          </p:cNvSpPr>
          <p:nvPr>
            <p:ph type="title"/>
          </p:nvPr>
        </p:nvSpPr>
        <p:spPr>
          <a:xfrm>
            <a:off x="590600" y="101030"/>
            <a:ext cx="7289742" cy="364713"/>
          </a:xfrm>
        </p:spPr>
        <p:txBody>
          <a:bodyPr/>
          <a:lstStyle/>
          <a:p>
            <a:r>
              <a:rPr lang="it-IT" altLang="en-US" sz="2800" dirty="0" smtClean="0"/>
              <a:t>Emissioni di CO2 dei diversi combustibili rispetto ai combustibili convenzionali</a:t>
            </a:r>
          </a:p>
        </p:txBody>
      </p:sp>
      <p:pic>
        <p:nvPicPr>
          <p:cNvPr id="2099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8" y="1036638"/>
            <a:ext cx="6624637" cy="392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9926" name="Text Box 6"/>
          <p:cNvSpPr txBox="1">
            <a:spLocks noChangeArrowheads="1"/>
          </p:cNvSpPr>
          <p:nvPr/>
        </p:nvSpPr>
        <p:spPr bwMode="auto">
          <a:xfrm>
            <a:off x="7231137" y="3629422"/>
            <a:ext cx="1166812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defTabSz="762000" eaLnBrk="0" hangingPunct="0"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en-US" dirty="0"/>
              <a:t>Fonte: </a:t>
            </a:r>
            <a:r>
              <a:rPr lang="it-IT" altLang="en-US" dirty="0" err="1"/>
              <a:t>Fuel</a:t>
            </a:r>
            <a:r>
              <a:rPr lang="it-IT" altLang="en-US" dirty="0"/>
              <a:t> Economy guide EPA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809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2568" y="15305"/>
            <a:ext cx="7920880" cy="487576"/>
          </a:xfrm>
        </p:spPr>
        <p:txBody>
          <a:bodyPr/>
          <a:lstStyle/>
          <a:p>
            <a:r>
              <a:rPr lang="it-IT" altLang="en-US" sz="2800" dirty="0" smtClean="0"/>
              <a:t>Quali impatti del trasporto possono risolvere i carburanti alternativi e quali no (1/2)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584" y="893118"/>
            <a:ext cx="7543800" cy="37988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altLang="en-US" sz="2400" dirty="0" smtClean="0"/>
              <a:t>Gas naturale e GPL</a:t>
            </a:r>
          </a:p>
          <a:p>
            <a:pPr lvl="1">
              <a:lnSpc>
                <a:spcPct val="90000"/>
              </a:lnSpc>
            </a:pPr>
            <a:r>
              <a:rPr lang="it-IT" altLang="en-US" sz="2000" dirty="0" smtClean="0"/>
              <a:t>riducono (di qualche punto percentuale) le emissioni di CO, </a:t>
            </a:r>
            <a:r>
              <a:rPr lang="it-IT" altLang="en-US" sz="2000" dirty="0" err="1" smtClean="0"/>
              <a:t>NOx</a:t>
            </a:r>
            <a:r>
              <a:rPr lang="it-IT" altLang="en-US" sz="2000" dirty="0" smtClean="0"/>
              <a:t> e VOC e eliminano quelle di idrocarburi aromatici, zolfo e PM10</a:t>
            </a:r>
          </a:p>
          <a:p>
            <a:pPr lvl="1">
              <a:lnSpc>
                <a:spcPct val="90000"/>
              </a:lnSpc>
            </a:pPr>
            <a:r>
              <a:rPr lang="it-IT" altLang="en-US" sz="2000" dirty="0" smtClean="0"/>
              <a:t>non attenuano le emissioni di CO2</a:t>
            </a:r>
          </a:p>
          <a:p>
            <a:pPr>
              <a:lnSpc>
                <a:spcPct val="90000"/>
              </a:lnSpc>
            </a:pPr>
            <a:r>
              <a:rPr lang="it-IT" altLang="en-US" sz="2400" dirty="0" smtClean="0"/>
              <a:t>Biocarburanti</a:t>
            </a:r>
          </a:p>
          <a:p>
            <a:pPr lvl="1">
              <a:lnSpc>
                <a:spcPct val="90000"/>
              </a:lnSpc>
            </a:pPr>
            <a:r>
              <a:rPr lang="it-IT" altLang="en-US" sz="2000" dirty="0" smtClean="0"/>
              <a:t>riducono (di qualche punto percentuale) le emissioni di CO, VOC e PM10 e eliminano quelle di idrocarburi policiclici aromatici e zolfo</a:t>
            </a:r>
          </a:p>
          <a:p>
            <a:pPr lvl="1">
              <a:lnSpc>
                <a:spcPct val="90000"/>
              </a:lnSpc>
            </a:pPr>
            <a:r>
              <a:rPr lang="it-IT" altLang="en-US" sz="2000" dirty="0" smtClean="0"/>
              <a:t>hanno potenziale di eliminare le emissioni di CO2 e la dipendenza dal petrolio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5865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2568" y="101030"/>
            <a:ext cx="7920880" cy="487576"/>
          </a:xfrm>
        </p:spPr>
        <p:txBody>
          <a:bodyPr/>
          <a:lstStyle/>
          <a:p>
            <a:r>
              <a:rPr lang="it-IT" altLang="en-US" sz="2800" dirty="0" smtClean="0"/>
              <a:t>Quali impatti del trasporto possono risolvere i carburanti alternativi e quali no (2/2)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253158"/>
            <a:ext cx="7543800" cy="351093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altLang="en-US" sz="2400" dirty="0" smtClean="0"/>
              <a:t>Idrogeno</a:t>
            </a:r>
          </a:p>
          <a:p>
            <a:pPr lvl="1">
              <a:lnSpc>
                <a:spcPct val="90000"/>
              </a:lnSpc>
            </a:pPr>
            <a:r>
              <a:rPr lang="it-IT" altLang="en-US" sz="2000" dirty="0" smtClean="0"/>
              <a:t>risolve i problemi di emissioni</a:t>
            </a:r>
          </a:p>
          <a:p>
            <a:pPr lvl="1">
              <a:lnSpc>
                <a:spcPct val="90000"/>
              </a:lnSpc>
            </a:pPr>
            <a:r>
              <a:rPr lang="it-IT" altLang="en-US" sz="2000" dirty="0" smtClean="0"/>
              <a:t>può risolvere i problemi di CO2 se prodotto da fonti rinnovabili</a:t>
            </a:r>
          </a:p>
          <a:p>
            <a:pPr>
              <a:lnSpc>
                <a:spcPct val="90000"/>
              </a:lnSpc>
            </a:pPr>
            <a:r>
              <a:rPr lang="it-IT" altLang="en-US" sz="2400" dirty="0" smtClean="0"/>
              <a:t>Non risolvono problemi di:</a:t>
            </a:r>
          </a:p>
          <a:p>
            <a:pPr lvl="1">
              <a:lnSpc>
                <a:spcPct val="90000"/>
              </a:lnSpc>
            </a:pPr>
            <a:r>
              <a:rPr lang="it-IT" altLang="en-US" sz="2000" dirty="0" smtClean="0"/>
              <a:t>sicurezza</a:t>
            </a:r>
          </a:p>
          <a:p>
            <a:pPr lvl="1">
              <a:lnSpc>
                <a:spcPct val="90000"/>
              </a:lnSpc>
            </a:pPr>
            <a:r>
              <a:rPr lang="it-IT" altLang="en-US" sz="2000" dirty="0" smtClean="0"/>
              <a:t>consumo di spazio</a:t>
            </a:r>
          </a:p>
          <a:p>
            <a:pPr lvl="1">
              <a:lnSpc>
                <a:spcPct val="90000"/>
              </a:lnSpc>
            </a:pPr>
            <a:r>
              <a:rPr lang="it-IT" altLang="en-US" sz="2000" dirty="0" smtClean="0"/>
              <a:t>congestione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50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211138"/>
            <a:ext cx="7543800" cy="825500"/>
          </a:xfrm>
        </p:spPr>
        <p:txBody>
          <a:bodyPr/>
          <a:lstStyle/>
          <a:p>
            <a:pPr algn="ctr" eaLnBrk="1" hangingPunct="1"/>
            <a:r>
              <a:rPr lang="it-IT" altLang="en-US" sz="2800" dirty="0" smtClean="0"/>
              <a:t>Conclusioni (1/2)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592" y="821110"/>
            <a:ext cx="7433758" cy="2828737"/>
          </a:xfrm>
        </p:spPr>
        <p:txBody>
          <a:bodyPr/>
          <a:lstStyle/>
          <a:p>
            <a:pPr eaLnBrk="1" hangingPunct="1"/>
            <a:r>
              <a:rPr lang="it-IT" altLang="en-US" sz="2400" dirty="0" smtClean="0"/>
              <a:t>I carburanti alternativi garantiscono in genere una minor </a:t>
            </a:r>
            <a:r>
              <a:rPr lang="it-IT" altLang="en-US" sz="2400" dirty="0" err="1" smtClean="0"/>
              <a:t>emissività</a:t>
            </a:r>
            <a:endParaRPr lang="it-IT" altLang="en-US" sz="2400" dirty="0" smtClean="0"/>
          </a:p>
          <a:p>
            <a:pPr eaLnBrk="1" hangingPunct="1"/>
            <a:r>
              <a:rPr lang="it-IT" altLang="en-US" sz="2400" dirty="0" smtClean="0"/>
              <a:t>I biocarburanti in particolare hanno potenzialità di azzerare le emissioni di CO2</a:t>
            </a:r>
          </a:p>
          <a:p>
            <a:pPr eaLnBrk="1" hangingPunct="1"/>
            <a:r>
              <a:rPr lang="it-IT" altLang="en-US" sz="2400" dirty="0" smtClean="0"/>
              <a:t>L’idrogeno azzera le emissioni nocive (tranne l’</a:t>
            </a:r>
            <a:r>
              <a:rPr lang="it-IT" altLang="en-US" sz="2400" dirty="0" err="1" smtClean="0"/>
              <a:t>NOx</a:t>
            </a:r>
            <a:r>
              <a:rPr lang="it-IT" altLang="en-US" sz="2400" dirty="0" smtClean="0"/>
              <a:t> se usato in MCI) e potrebbe azzerare la CO2 se prodotto da fonti rinnovabili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600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211138"/>
            <a:ext cx="7543800" cy="825500"/>
          </a:xfrm>
        </p:spPr>
        <p:txBody>
          <a:bodyPr/>
          <a:lstStyle/>
          <a:p>
            <a:pPr algn="ctr" eaLnBrk="1" hangingPunct="1"/>
            <a:r>
              <a:rPr lang="it-IT" altLang="en-US" sz="2800" dirty="0" smtClean="0"/>
              <a:t>Conclusioni (2/2)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592" y="821110"/>
            <a:ext cx="7433758" cy="2828737"/>
          </a:xfrm>
        </p:spPr>
        <p:txBody>
          <a:bodyPr/>
          <a:lstStyle/>
          <a:p>
            <a:pPr eaLnBrk="1" hangingPunct="1"/>
            <a:r>
              <a:rPr lang="it-IT" altLang="en-US" sz="2400" dirty="0" smtClean="0"/>
              <a:t>Tutti i carburanti alternativi presentano alcune difficoltà tecniche per il loro impiego tra cui, comune a tutti, il problema dell’infrastruttura</a:t>
            </a:r>
          </a:p>
          <a:p>
            <a:pPr eaLnBrk="1" hangingPunct="1"/>
            <a:r>
              <a:rPr lang="it-IT" altLang="en-US" sz="2400" dirty="0" smtClean="0"/>
              <a:t>In generale, dovendo ricorrere a misure differenti per limitare gli altri impatti della mobilità (sicurezza, congestione, consumo di spazio), si può pensare che i carburanti alternativi possano ben funzionare in combinazione con altre misure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726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4&quot; unique_id=&quot;10002&quot;&gt;&lt;/object&gt;&lt;object type=&quot;2&quot; unique_id=&quot;10004&quot;&gt;&lt;object type=&quot;3&quot; unique_id=&quot;10014&quot;&gt;&lt;property id=&quot;20148&quot; value=&quot;5&quot;/&gt;&lt;property id=&quot;20300&quot; value=&quot;Diapositiva 1 - &amp;quot;Sistemi di trazione innovativi: veicoli elettrici&amp;quot;&quot;/&gt;&lt;property id=&quot;20307&quot; value=&quot;257&quot;/&gt;&lt;/object&gt;&lt;object type=&quot;3&quot; unique_id=&quot;10015&quot;&gt;&lt;property id=&quot;20148&quot; value=&quot;5&quot;/&gt;&lt;property id=&quot;20300&quot; value=&quot;Diapositiva 2 - &amp;quot;Argomenti&amp;quot;&quot;/&gt;&lt;property id=&quot;20307&quot; value=&quot;258&quot;/&gt;&lt;/object&gt;&lt;object type=&quot;3&quot; unique_id=&quot;10027&quot;&gt;&lt;property id=&quot;20148&quot; value=&quot;5&quot;/&gt;&lt;property id=&quot;20300&quot; value=&quot;Diapositiva 16 - &amp;quot;Conclusioni &amp;quot;&quot;/&gt;&lt;property id=&quot;20307&quot; value=&quot;264&quot;/&gt;&lt;/object&gt;&lt;object type=&quot;3&quot; unique_id=&quot;10028&quot;&gt;&lt;property id=&quot;20148&quot; value=&quot;5&quot;/&gt;&lt;property id=&quot;20300&quot; value=&quot;Diapositiva 17 - &amp;quot;Copyright&amp;quot;&quot;/&gt;&lt;property id=&quot;20307&quot; value=&quot;265&quot;/&gt;&lt;/object&gt;&lt;object type=&quot;3&quot; unique_id=&quot;10291&quot;&gt;&lt;property id=&quot;20148&quot; value=&quot;5&quot;/&gt;&lt;property id=&quot;20300&quot; value=&quot;Diapositiva 7 - &amp;quot;Gli accumulatori elettrochimici (1/2)&amp;quot;&quot;/&gt;&lt;property id=&quot;20307&quot; value=&quot;277&quot;/&gt;&lt;/object&gt;&lt;object type=&quot;3&quot; unique_id=&quot;10294&quot;&gt;&lt;property id=&quot;20148&quot; value=&quot;5&quot;/&gt;&lt;property id=&quot;20300&quot; value=&quot;Diapositiva 9 - &amp;quot;L’accumulo elastico&amp;quot;&quot;/&gt;&lt;property id=&quot;20307&quot; value=&quot;280&quot;/&gt;&lt;/object&gt;&lt;object type=&quot;3&quot; unique_id=&quot;10295&quot;&gt;&lt;property id=&quot;20148&quot; value=&quot;5&quot;/&gt;&lt;property id=&quot;20300&quot; value=&quot;Diapositiva 10 - &amp;quot;L’accumulo inerziale/cinetico (1/2)&amp;quot;&quot;/&gt;&lt;property id=&quot;20307&quot; value=&quot;281&quot;/&gt;&lt;/object&gt;&lt;object type=&quot;3&quot; unique_id=&quot;10296&quot;&gt;&lt;property id=&quot;20148&quot; value=&quot;5&quot;/&gt;&lt;property id=&quot;20300&quot; value=&quot;Diapositiva 11 - &amp;quot;L’accumulo inerziale/cinetico (2/2)&amp;quot;&quot;/&gt;&lt;property id=&quot;20307&quot; value=&quot;282&quot;/&gt;&lt;/object&gt;&lt;object type=&quot;3&quot; unique_id=&quot;10297&quot;&gt;&lt;property id=&quot;20148&quot; value=&quot;5&quot;/&gt;&lt;property id=&quot;20300&quot; value=&quot;Diapositiva 12 - &amp;quot;L’accumulo magnetodinamico&amp;quot;&quot;/&gt;&lt;property id=&quot;20307&quot; value=&quot;283&quot;/&gt;&lt;/object&gt;&lt;object type=&quot;3&quot; unique_id=&quot;10298&quot;&gt;&lt;property id=&quot;20148&quot; value=&quot;5&quot;/&gt;&lt;property id=&quot;20300&quot; value=&quot;Diapositiva 14 - &amp;quot;Confronto tra sistemi di accumulo&amp;quot;&quot;/&gt;&lt;property id=&quot;20307&quot; value=&quot;284&quot;/&gt;&lt;/object&gt;&lt;object type=&quot;3&quot; unique_id=&quot;10299&quot;&gt;&lt;property id=&quot;20148&quot; value=&quot;5&quot;/&gt;&lt;property id=&quot;20300&quot; value=&quot;Diapositiva 15 - &amp;quot;Considerazioni energetico-economiche&amp;quot;&quot;/&gt;&lt;property id=&quot;20307&quot; value=&quot;285&quot;/&gt;&lt;/object&gt;&lt;object type=&quot;3&quot; unique_id=&quot;10434&quot;&gt;&lt;property id=&quot;20148&quot; value=&quot;5&quot;/&gt;&lt;property id=&quot;20300&quot; value=&quot;Diapositiva 3 - &amp;quot;Schema di un Powertrain “Elettrico”&amp;quot;&quot;/&gt;&lt;property id=&quot;20307&quot; value=&quot;286&quot;/&gt;&lt;/object&gt;&lt;object type=&quot;3&quot; unique_id=&quot;10435&quot;&gt;&lt;property id=&quot;20148&quot; value=&quot;5&quot;/&gt;&lt;property id=&quot;20300&quot; value=&quot;Diapositiva 4 - &amp;quot;Il veicolo elettrico&amp;quot;&quot;/&gt;&lt;property id=&quot;20307&quot; value=&quot;287&quot;/&gt;&lt;/object&gt;&lt;object type=&quot;3&quot; unique_id=&quot;10436&quot;&gt;&lt;property id=&quot;20148&quot; value=&quot;5&quot;/&gt;&lt;property id=&quot;20300&quot; value=&quot;Diapositiva 5&quot;/&gt;&lt;property id=&quot;20307&quot; value=&quot;288&quot;/&gt;&lt;/object&gt;&lt;object type=&quot;3&quot; unique_id=&quot;10437&quot;&gt;&lt;property id=&quot;20148&quot; value=&quot;5&quot;/&gt;&lt;property id=&quot;20300&quot; value=&quot;Diapositiva 6 - &amp;quot;Sistemi di accumulo di energia&amp;quot;&quot;/&gt;&lt;property id=&quot;20307&quot; value=&quot;274&quot;/&gt;&lt;/object&gt;&lt;object type=&quot;3&quot; unique_id=&quot;10438&quot;&gt;&lt;property id=&quot;20148&quot; value=&quot;5&quot;/&gt;&lt;property id=&quot;20300&quot; value=&quot;Diapositiva 8 - &amp;quot;Gli accumulatori elettrochimici (2/2)&amp;quot;&quot;/&gt;&lt;property id=&quot;20307&quot; value=&quot;289&quot;/&gt;&lt;/object&gt;&lt;object type=&quot;3&quot; unique_id=&quot;10545&quot;&gt;&lt;property id=&quot;20148&quot; value=&quot;5&quot;/&gt;&lt;property id=&quot;20300&quot; value=&quot;Diapositiva 13 - &amp;quot;I supercondensatori&amp;quot;&quot;/&gt;&lt;property id=&quot;20307&quot; value=&quot;290&quot;/&gt;&lt;/object&gt;&lt;/object&gt;&lt;object type=&quot;8&quot; unique_id=&quot;10013&quot;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,-1958876881,C:\Documents and Settings\Adriano\Desktop\Lezioni - Marconi\09 - Combustibili alternativii.pp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3,-1958876881,C:\Documents and Settings\Adriano\Desktop\Lezioni - Marconi\09 - Combustibili alternativii.pp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4,-1958876881,C:\Documents and Settings\Adriano\Desktop\Lezioni - Marconi\09 - Combustibili alternativii.pp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5,-1958876881,C:\Documents and Settings\Adriano\Desktop\Lezioni - Marconi\09 - Combustibili alternativii.pp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5,-1958876881,C:\Documents and Settings\Adriano\Desktop\Lezioni - Marconi\09 - Combustibili alternativii.pp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6,-1958876881,C:\Documents and Settings\Adriano\Desktop\Lezioni - Marconi\09 - Combustibili alternativii.pp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6,-1958876881,C:\Documents and Settings\Adriano\Desktop\Lezioni - Marconi\09 - Combustibili alternativii.pp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7,-1958876881,C:\Documents and Settings\Adriano\Desktop\Lezioni - Marconi\09 - Combustibili alternativii.ppc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8,-1958876881,C:\Documents and Settings\Adriano\Desktop\Lezioni - Marconi\09 - Combustibili alternativii.ppc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8,-1958876881,C:\Documents and Settings\Adriano\Desktop\Lezioni - Marconi\09 - Combustibili alternativii.pp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9,-1958876881,C:\Documents and Settings\Adriano\Desktop\Lezioni - Marconi\09 - Combustibili alternativii.ppc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9,-1958876881,C:\Documents and Settings\Adriano\Desktop\Lezioni - Marconi\09 - Combustibili alternativii.pp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0,-1958876881,C:\Documents and Settings\Adriano\Desktop\Lezioni - Marconi\09 - Combustibili alternativii.ppc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1,-1958876881,C:\Documents and Settings\Adriano\Desktop\Lezioni - Marconi\09 - Combustibili alternativii.ppc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2,-1958876881,C:\Documents and Settings\Adriano\Desktop\Lezioni - Marconi\09 - Combustibili alternativii.ppc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2,-1958876881,C:\Documents and Settings\Adriano\Desktop\Lezioni - Marconi\09 - Combustibili alternativii.pp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3,-1958876881,C:\Documents and Settings\Adriano\Desktop\Lezioni - Marconi\09 - Combustibili alternativii.ppc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4,-1958876881,C:\Documents and Settings\Adriano\Desktop\Lezioni - Marconi\09 - Combustibili alternativii.ppc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5,-1958876881,C:\Documents and Settings\Adriano\Desktop\Lezioni - Marconi\09 - Combustibili alternativii.pp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6,-1958876881,C:\Documents and Settings\Adriano\Desktop\Lezioni - Marconi\09 - Combustibili alternativii.pp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6,-1958876881,C:\Documents and Settings\Adriano\Desktop\Lezioni - Marconi\09 - Combustibili alternativii.ppc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7,-1958876881,C:\Documents and Settings\Adriano\Desktop\Lezioni - Marconi\09 - Combustibili alternativii.ppc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7,-1958876881,C:\Documents and Settings\Adriano\Desktop\Lezioni - Marconi\09 - Combustibili alternativii.ppc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8,-1958876881,C:\Documents and Settings\Adriano\Desktop\Lezioni - Marconi\09 - Combustibili alternativii.pp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8,-1958876881,C:\Documents and Settings\Adriano\Desktop\Lezioni - Marconi\09 - Combustibili alternativii.ppc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9,-1958876881,C:\Documents and Settings\Adriano\Desktop\Lezioni - Marconi\09 - Combustibili alternativii.ppc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0,-1958876881,C:\Documents and Settings\Adriano\Desktop\Lezioni - Marconi\09 - Combustibili alternativii.ppc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0,-1958876881,C:\Documents and Settings\Adriano\Desktop\Lezioni - Marconi\09 - Combustibili alternativii.ppc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1,-1958876881,C:\Documents and Settings\Adriano\Desktop\Lezioni - Marconi\09 - Combustibili alternativii.ppc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2,-1958876881,C:\Documents and Settings\Adriano\Desktop\Lezioni - Marconi\09 - Combustibili alternativii.ppc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2,-1958876881,C:\Documents and Settings\Adriano\Desktop\Lezioni - Marconi\09 - Combustibili alternativii.ppc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3,-1958876881,C:\Documents and Settings\Adriano\Desktop\Lezioni - Marconi\09 - Combustibili alternativii.ppc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4,-1958876881,C:\Documents and Settings\Adriano\Desktop\Lezioni - Marconi\09 - Combustibili alternativii.ppc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5,-1958876881,C:\Documents and Settings\Adriano\Desktop\Lezioni - Marconi\09 - Combustibili alternativii.ppc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6,-1958876881,C:\Documents and Settings\Adriano\Desktop\Lezioni - Marconi\09 - Combustibili alternativii.ppc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7,-1958876881,C:\Documents and Settings\Adriano\Desktop\Lezioni - Marconi\09 - Combustibili alternativii.ppc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8,-1958876881,C:\Documents and Settings\Adriano\Desktop\Lezioni - Marconi\09 - Combustibili alternativii.ppc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9,-1958876881,C:\Documents and Settings\Adriano\Desktop\Lezioni - Marconi\09 - Combustibili alternativii.ppc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30,-1958876881,C:\Documents and Settings\Adriano\Desktop\Lezioni - Marconi\09 - Combustibili alternativii.ppc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30,-1958876881,C:\Documents and Settings\Adriano\Desktop\Lezioni - Marconi\09 - Combustibili alternativii.ppc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31,-1958876881,C:\Documents and Settings\Adriano\Desktop\Lezioni - Marconi\09 - Combustibili alternativii.ppc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31,-1958876881,C:\Documents and Settings\Adriano\Desktop\Lezioni - Marconi\09 - Combustibili alternativii.ppc"/>
</p:tagLst>
</file>

<file path=ppt/theme/theme1.xml><?xml version="1.0" encoding="utf-8"?>
<a:theme xmlns:a="http://schemas.openxmlformats.org/drawingml/2006/main" name="Temasapienza">
  <a:themeElements>
    <a:clrScheme name="">
      <a:dk1>
        <a:srgbClr val="822433"/>
      </a:dk1>
      <a:lt1>
        <a:srgbClr val="FFFFFF"/>
      </a:lt1>
      <a:dk2>
        <a:srgbClr val="822433"/>
      </a:dk2>
      <a:lt2>
        <a:srgbClr val="808080"/>
      </a:lt2>
      <a:accent1>
        <a:srgbClr val="BBE0E3"/>
      </a:accent1>
      <a:accent2>
        <a:srgbClr val="FFFF00"/>
      </a:accent2>
      <a:accent3>
        <a:srgbClr val="FFFFFF"/>
      </a:accent3>
      <a:accent4>
        <a:srgbClr val="6E1D2A"/>
      </a:accent4>
      <a:accent5>
        <a:srgbClr val="DAEDEF"/>
      </a:accent5>
      <a:accent6>
        <a:srgbClr val="E7E700"/>
      </a:accent6>
      <a:hlink>
        <a:srgbClr val="0000FF"/>
      </a:hlink>
      <a:folHlink>
        <a:srgbClr val="FF0000"/>
      </a:folHlink>
    </a:clrScheme>
    <a:fontScheme name="la sapienz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en-US" sz="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en-US" sz="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la sapienza 1">
        <a:dk1>
          <a:srgbClr val="000000"/>
        </a:dk1>
        <a:lt1>
          <a:srgbClr val="FFFFFF"/>
        </a:lt1>
        <a:dk2>
          <a:srgbClr val="FFFFFF"/>
        </a:dk2>
        <a:lt2>
          <a:srgbClr val="2D2015"/>
        </a:lt2>
        <a:accent1>
          <a:srgbClr val="7C7C7C"/>
        </a:accent1>
        <a:accent2>
          <a:srgbClr val="FFFF7E"/>
        </a:accent2>
        <a:accent3>
          <a:srgbClr val="FFFFFF"/>
        </a:accent3>
        <a:accent4>
          <a:srgbClr val="000000"/>
        </a:accent4>
        <a:accent5>
          <a:srgbClr val="BFBFBF"/>
        </a:accent5>
        <a:accent6>
          <a:srgbClr val="E7E772"/>
        </a:accent6>
        <a:hlink>
          <a:srgbClr val="066778"/>
        </a:hlink>
        <a:folHlink>
          <a:srgbClr val="8300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822433"/>
    </a:dk1>
    <a:lt1>
      <a:srgbClr val="FFFFFF"/>
    </a:lt1>
    <a:dk2>
      <a:srgbClr val="822433"/>
    </a:dk2>
    <a:lt2>
      <a:srgbClr val="808080"/>
    </a:lt2>
    <a:accent1>
      <a:srgbClr val="BBE0E3"/>
    </a:accent1>
    <a:accent2>
      <a:srgbClr val="FFFF00"/>
    </a:accent2>
    <a:accent3>
      <a:srgbClr val="FFFFFF"/>
    </a:accent3>
    <a:accent4>
      <a:srgbClr val="6E1D2A"/>
    </a:accent4>
    <a:accent5>
      <a:srgbClr val="DAEDEF"/>
    </a:accent5>
    <a:accent6>
      <a:srgbClr val="E7E700"/>
    </a:accent6>
    <a:hlink>
      <a:srgbClr val="0000FF"/>
    </a:hlink>
    <a:folHlink>
      <a:srgbClr val="FF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1986</TotalTime>
  <Words>2661</Words>
  <Application>Microsoft Office PowerPoint</Application>
  <PresentationFormat>Personalizzato</PresentationFormat>
  <Paragraphs>258</Paragraphs>
  <Slides>43</Slides>
  <Notes>8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43</vt:i4>
      </vt:variant>
    </vt:vector>
  </HeadingPairs>
  <TitlesOfParts>
    <vt:vector size="45" baseType="lpstr">
      <vt:lpstr>Temasapienza</vt:lpstr>
      <vt:lpstr>Fotografia di Photo Editor </vt:lpstr>
      <vt:lpstr>Corso di Sistemi di Trazione</vt:lpstr>
      <vt:lpstr>Argomenti</vt:lpstr>
      <vt:lpstr>Obiettivi</vt:lpstr>
      <vt:lpstr>Criteri di scelta dell’utente</vt:lpstr>
      <vt:lpstr>Come funzionano i powertrain a CNG e GPL (1/2)</vt:lpstr>
      <vt:lpstr>Come funzionano i powertrain a CNG e GPL (2/2)</vt:lpstr>
      <vt:lpstr>Vantaggi di CNG e GPL</vt:lpstr>
      <vt:lpstr>Svantaggi di CNG e GPL</vt:lpstr>
      <vt:lpstr>Penetrazione nel mercato di auto a carburanti alternative fino al 2004</vt:lpstr>
      <vt:lpstr>Cosa sono i bio-carburanti (1/2)</vt:lpstr>
      <vt:lpstr>Cosa sono i bio-carburanti (2/2)</vt:lpstr>
      <vt:lpstr>Vantaggi dei bio-carburanti</vt:lpstr>
      <vt:lpstr>Svantaggi dei bio-carburanti</vt:lpstr>
      <vt:lpstr>Trend nella produzione di bio etanolo</vt:lpstr>
      <vt:lpstr>Trend nella produzione di bio diesel</vt:lpstr>
      <vt:lpstr>Prospettive europee sulla diffusione dei carburanti alternativi  (1/2)</vt:lpstr>
      <vt:lpstr>Prospettive europee sulla diffusione dei carburanti alternativi  (2/2)</vt:lpstr>
      <vt:lpstr>Discussione sulla sostenibilità della produzione di biocarburanti</vt:lpstr>
      <vt:lpstr>Biocarburanti di seconda generazione</vt:lpstr>
      <vt:lpstr>Biocarburanti delle generazioni successive</vt:lpstr>
      <vt:lpstr>Cos’è l’idrogeno (1/2)</vt:lpstr>
      <vt:lpstr>Cos’è l’idrogeno (2/2)</vt:lpstr>
      <vt:lpstr>Potere calorifico inferiore dei diversi combustibili</vt:lpstr>
      <vt:lpstr>Energia specifica</vt:lpstr>
      <vt:lpstr>L’idrogeno come vettore energetico al pari dell’elettricità (1/2)</vt:lpstr>
      <vt:lpstr>L’idrogeno come vettore energetico al pari dell’elettricità (2/2)</vt:lpstr>
      <vt:lpstr>L’utilizzo dell’idrogeno per autotrazione</vt:lpstr>
      <vt:lpstr>Le Celle a Combustibile (1/2)</vt:lpstr>
      <vt:lpstr>Le Celle a Combustibile (2/2)</vt:lpstr>
      <vt:lpstr>Schema delle Celle a Combustibile</vt:lpstr>
      <vt:lpstr>Powertrain ad Idrogeno con FC (diretto)</vt:lpstr>
      <vt:lpstr>Powertrain ad Idrogeno con FC</vt:lpstr>
      <vt:lpstr>Efficienza delle celle a combustibile</vt:lpstr>
      <vt:lpstr>MCI a idrogeno liquido (LH2) – BMW serie 7</vt:lpstr>
      <vt:lpstr>Problemi nell’Uso dell’Idrogeno in MCI gli NOx</vt:lpstr>
      <vt:lpstr>Il problema dell’immagazzinamento di idrogeno</vt:lpstr>
      <vt:lpstr>Il problema del rifornimento di idrogeno</vt:lpstr>
      <vt:lpstr>Veicoli a idrogeno utilizzati per applicazioni pilota</vt:lpstr>
      <vt:lpstr>Emissioni di CO2 dei diversi combustibili rispetto ai combustibili convenzionali</vt:lpstr>
      <vt:lpstr>Quali impatti del trasporto possono risolvere i carburanti alternativi e quali no (1/2)</vt:lpstr>
      <vt:lpstr>Quali impatti del trasporto possono risolvere i carburanti alternativi e quali no (2/2)</vt:lpstr>
      <vt:lpstr>Conclusioni (1/2) </vt:lpstr>
      <vt:lpstr>Conclusioni (2/2) 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Introduzione al corso</dc:title>
  <dc:creator>Adriano</dc:creator>
  <cp:lastModifiedBy>Fabio</cp:lastModifiedBy>
  <cp:revision>160</cp:revision>
  <dcterms:created xsi:type="dcterms:W3CDTF">2009-08-10T12:44:11Z</dcterms:created>
  <dcterms:modified xsi:type="dcterms:W3CDTF">2015-05-05T09:38:47Z</dcterms:modified>
</cp:coreProperties>
</file>